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9" r:id="rId4"/>
    <p:sldId id="258" r:id="rId5"/>
    <p:sldId id="267" r:id="rId6"/>
    <p:sldId id="268" r:id="rId7"/>
    <p:sldId id="269" r:id="rId8"/>
    <p:sldId id="270" r:id="rId9"/>
    <p:sldId id="271" r:id="rId10"/>
    <p:sldId id="272" r:id="rId11"/>
    <p:sldId id="274" r:id="rId12"/>
    <p:sldId id="275" r:id="rId13"/>
    <p:sldId id="277" r:id="rId14"/>
    <p:sldId id="276" r:id="rId15"/>
    <p:sldId id="27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78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11"/>
  </p:normalViewPr>
  <p:slideViewPr>
    <p:cSldViewPr snapToGrid="0" snapToObjects="1">
      <p:cViewPr varScale="1">
        <p:scale>
          <a:sx n="54" d="100"/>
          <a:sy n="54" d="100"/>
        </p:scale>
        <p:origin x="55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>
                <a:solidFill>
                  <a:srgbClr val="FFFFFF"/>
                </a:solidFill>
              </a:defRPr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事实信息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从下面看蓝天下的热气球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从上面看热气球顶部的特写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从下面看蓝天下的热气球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从下面看蓝天下的热气球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从上面看热气球顶部的特写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23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从下面看热气球的特写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61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从下面看蓝天下的热气球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方昱恒 2022年5月24日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b="0" dirty="0" err="1">
                <a:latin typeface="DengXian" panose="02010600030101010101" pitchFamily="2" charset="-122"/>
                <a:ea typeface="DengXian" panose="02010600030101010101" pitchFamily="2" charset="-122"/>
              </a:rPr>
              <a:t>方昱恒</a:t>
            </a:r>
            <a:r>
              <a:rPr b="0" dirty="0">
                <a:latin typeface="DengXian" panose="02010600030101010101" pitchFamily="2" charset="-122"/>
                <a:ea typeface="DengXian" panose="02010600030101010101" pitchFamily="2" charset="-122"/>
              </a:rPr>
              <a:t> 2022年5月24日</a:t>
            </a:r>
          </a:p>
        </p:txBody>
      </p:sp>
      <p:sp>
        <p:nvSpPr>
          <p:cNvPr id="152" name="基于组件化架构的待办事项 App 设计与实现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基于组件化架构的</a:t>
            </a: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提醒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事项</a:t>
            </a: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App</a:t>
            </a: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设计与实现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53" name="利用 CocoaPods 的组件化拆分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利用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 CocoaPods 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的组件化拆分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FA24A408-8C14-6E44-B4E1-C8539B786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3236446">
            <a:off x="5887221" y="3932623"/>
            <a:ext cx="2315066" cy="2348138"/>
          </a:xfrm>
          <a:prstGeom prst="rect">
            <a:avLst/>
          </a:prstGeom>
        </p:spPr>
      </p:pic>
      <p:sp>
        <p:nvSpPr>
          <p:cNvPr id="204" name="账号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密码存储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05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FFC250A-2D89-8C4C-B809-26A2F99A2BB5}"/>
              </a:ext>
            </a:extLst>
          </p:cNvPr>
          <p:cNvGrpSpPr/>
          <p:nvPr/>
        </p:nvGrpSpPr>
        <p:grpSpPr>
          <a:xfrm>
            <a:off x="2672513" y="6206452"/>
            <a:ext cx="19038974" cy="748916"/>
            <a:chOff x="2862730" y="4478079"/>
            <a:chExt cx="19038974" cy="748916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7F74AFF1-46F0-BD4D-8157-3D12DE978735}"/>
                </a:ext>
              </a:extLst>
            </p:cNvPr>
            <p:cNvGrpSpPr/>
            <p:nvPr/>
          </p:nvGrpSpPr>
          <p:grpSpPr>
            <a:xfrm>
              <a:off x="2862730" y="4478079"/>
              <a:ext cx="19038974" cy="718146"/>
              <a:chOff x="3781248" y="4478078"/>
              <a:chExt cx="19038974" cy="718146"/>
            </a:xfrm>
          </p:grpSpPr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CA4702CE-E9DC-E840-BB02-3FA90D92AB43}"/>
                  </a:ext>
                </a:extLst>
              </p:cNvPr>
              <p:cNvSpPr txBox="1"/>
              <p:nvPr/>
            </p:nvSpPr>
            <p:spPr>
              <a:xfrm>
                <a:off x="3781248" y="4478079"/>
                <a:ext cx="4058803" cy="71814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2438338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4000" u="none" strike="noStrike" cap="none" spc="0" normalizeH="0" baseline="0" dirty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DengXian" panose="02010600030101010101" pitchFamily="2" charset="-122"/>
                    <a:ea typeface="DengXian" panose="02010600030101010101" pitchFamily="2" charset="-122"/>
                    <a:sym typeface="Helvetica Neue"/>
                  </a:rPr>
                  <a:t>Password: 123456</a:t>
                </a:r>
                <a:endParaRPr kumimoji="0" lang="zh-CN" altLang="en-US" sz="400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sym typeface="Helvetica Neue"/>
                </a:endParaRPr>
              </a:p>
            </p:txBody>
          </p:sp>
          <p:cxnSp>
            <p:nvCxnSpPr>
              <p:cNvPr id="4" name="直线箭头连接符 3">
                <a:extLst>
                  <a:ext uri="{FF2B5EF4-FFF2-40B4-BE49-F238E27FC236}">
                    <a16:creationId xmlns:a16="http://schemas.microsoft.com/office/drawing/2014/main" id="{95A29EFA-27DB-8D4E-AFFD-596038A2177E}"/>
                  </a:ext>
                </a:extLst>
              </p:cNvPr>
              <p:cNvCxnSpPr>
                <a:cxnSpLocks/>
                <a:stCxn id="2" idx="3"/>
                <a:endCxn id="7" idx="1"/>
              </p:cNvCxnSpPr>
              <p:nvPr/>
            </p:nvCxnSpPr>
            <p:spPr>
              <a:xfrm flipV="1">
                <a:off x="7840051" y="4837151"/>
                <a:ext cx="3432138" cy="1"/>
              </a:xfrm>
              <a:prstGeom prst="straightConnector1">
                <a:avLst/>
              </a:prstGeom>
              <a:ln w="412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DE2524B-E12A-8F4A-B3D3-ABE4896C3904}"/>
                  </a:ext>
                </a:extLst>
              </p:cNvPr>
              <p:cNvSpPr txBox="1"/>
              <p:nvPr/>
            </p:nvSpPr>
            <p:spPr>
              <a:xfrm>
                <a:off x="11272189" y="4478078"/>
                <a:ext cx="11548033" cy="71814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r>
                  <a:rPr kumimoji="0" lang="en-US" altLang="zh-CN" sz="4000" u="none" strike="noStrike" cap="none" spc="0" normalizeH="0" baseline="0" dirty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DengXian" panose="02010600030101010101" pitchFamily="2" charset="-122"/>
                    <a:ea typeface="DengXian" panose="02010600030101010101" pitchFamily="2" charset="-122"/>
                    <a:sym typeface="Helvetica Neue"/>
                  </a:rPr>
                  <a:t>secPassword</a:t>
                </a:r>
                <a:r>
                  <a:rPr lang="en-US" altLang="zh-CN" sz="4000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: e10adc3949ba59abbe56e057f20f883e</a:t>
                </a:r>
                <a:endParaRPr kumimoji="0" lang="zh-CN" altLang="en-US" sz="400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sym typeface="Helvetica Neue"/>
                </a:endParaRPr>
              </a:p>
            </p:txBody>
          </p:sp>
        </p:grp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97CADDB-7B54-6249-A583-A6FC54B1875A}"/>
                </a:ext>
              </a:extLst>
            </p:cNvPr>
            <p:cNvSpPr txBox="1"/>
            <p:nvPr/>
          </p:nvSpPr>
          <p:spPr>
            <a:xfrm>
              <a:off x="7886700" y="4508850"/>
              <a:ext cx="1371600" cy="718145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dk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40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"/>
                </a:rPr>
                <a:t>Hash</a:t>
              </a:r>
              <a:endPara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AF406A6A-EC4D-764D-99F1-1408141264C8}"/>
              </a:ext>
            </a:extLst>
          </p:cNvPr>
          <p:cNvSpPr txBox="1"/>
          <p:nvPr/>
        </p:nvSpPr>
        <p:spPr>
          <a:xfrm>
            <a:off x="13249787" y="6206451"/>
            <a:ext cx="8816517" cy="718145"/>
          </a:xfrm>
          <a:prstGeom prst="rect">
            <a:avLst/>
          </a:prstGeom>
          <a:solidFill>
            <a:schemeClr val="bg1">
              <a:lumMod val="10000"/>
              <a:lumOff val="90000"/>
            </a:schemeClr>
          </a:solidFill>
          <a:ln w="12700" cap="flat">
            <a:noFill/>
            <a:miter lim="400000"/>
          </a:ln>
          <a:effectLst>
            <a:softEdge rad="0"/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altLang="zh-CN" sz="4000" dirty="0">
                <a:latin typeface="DengXian" panose="02010600030101010101" pitchFamily="2" charset="-122"/>
                <a:ea typeface="DengXian" panose="02010600030101010101" pitchFamily="2" charset="-122"/>
              </a:rPr>
              <a:t>a4bb3d2a3882e48e0a9b9254e940ed81</a:t>
            </a: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DengXian" panose="02010600030101010101" pitchFamily="2" charset="-122"/>
              <a:ea typeface="DengXian" panose="02010600030101010101" pitchFamily="2" charset="-122"/>
              <a:sym typeface="Helvetica Neue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901BCC01-ABB0-2A44-8DEC-281CD9D16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457" y="7325496"/>
            <a:ext cx="19688416" cy="407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767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图片 73">
            <a:extLst>
              <a:ext uri="{FF2B5EF4-FFF2-40B4-BE49-F238E27FC236}">
                <a16:creationId xmlns:a16="http://schemas.microsoft.com/office/drawing/2014/main" id="{35E03E66-C072-5D40-9AC9-79F167342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196" y="5386282"/>
            <a:ext cx="932093" cy="934779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05862FAD-6703-0A41-9341-E4BB9A281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195" y="5386281"/>
            <a:ext cx="932093" cy="934779"/>
          </a:xfrm>
          <a:prstGeom prst="rect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B60525A9-8FF7-CA4A-A8DF-D3D7B2FC8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194" y="5386280"/>
            <a:ext cx="932093" cy="934779"/>
          </a:xfrm>
          <a:prstGeom prst="rect">
            <a:avLst/>
          </a:prstGeom>
        </p:spPr>
      </p:pic>
      <p:sp>
        <p:nvSpPr>
          <p:cNvPr id="204" name="账号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组件化架构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05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5A39C09-9196-1748-A723-58BB2ACBC310}"/>
              </a:ext>
            </a:extLst>
          </p:cNvPr>
          <p:cNvGrpSpPr/>
          <p:nvPr/>
        </p:nvGrpSpPr>
        <p:grpSpPr>
          <a:xfrm>
            <a:off x="13208255" y="9459448"/>
            <a:ext cx="2536536" cy="934779"/>
            <a:chOff x="7620000" y="3182680"/>
            <a:chExt cx="3020291" cy="102910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52B408E-92E6-3A4F-8B98-B7DD03572F54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D0DF273-2AC5-CA4E-B74A-21A4D83F9654}"/>
                </a:ext>
              </a:extLst>
            </p:cNvPr>
            <p:cNvSpPr txBox="1"/>
            <p:nvPr/>
          </p:nvSpPr>
          <p:spPr>
            <a:xfrm>
              <a:off x="7826489" y="3335809"/>
              <a:ext cx="2607311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D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64F497F3-0DE8-D647-9264-5B5436053282}"/>
              </a:ext>
            </a:extLst>
          </p:cNvPr>
          <p:cNvGrpSpPr/>
          <p:nvPr/>
        </p:nvGrpSpPr>
        <p:grpSpPr>
          <a:xfrm>
            <a:off x="5623792" y="6390608"/>
            <a:ext cx="2536536" cy="934779"/>
            <a:chOff x="7620000" y="3182680"/>
            <a:chExt cx="3020291" cy="1029104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BE09355-688A-B84A-B9FA-759C36DD38A3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4B3E6A1-009C-5644-9D92-095D3B675C3A}"/>
                </a:ext>
              </a:extLst>
            </p:cNvPr>
            <p:cNvSpPr txBox="1"/>
            <p:nvPr/>
          </p:nvSpPr>
          <p:spPr>
            <a:xfrm>
              <a:off x="7863708" y="3335809"/>
              <a:ext cx="2532871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F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00009C8-731F-C441-8FBE-F9E0B0310202}"/>
              </a:ext>
            </a:extLst>
          </p:cNvPr>
          <p:cNvGrpSpPr/>
          <p:nvPr/>
        </p:nvGrpSpPr>
        <p:grpSpPr>
          <a:xfrm>
            <a:off x="8639208" y="9459449"/>
            <a:ext cx="2536536" cy="934779"/>
            <a:chOff x="7620000" y="3182680"/>
            <a:chExt cx="3020291" cy="1029104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372EA4B-ACBA-E146-9254-1CF04C775369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D8036C8-91C5-DF43-8E3A-B332D0A8441A}"/>
                </a:ext>
              </a:extLst>
            </p:cNvPr>
            <p:cNvSpPr txBox="1"/>
            <p:nvPr/>
          </p:nvSpPr>
          <p:spPr>
            <a:xfrm>
              <a:off x="7846530" y="3335809"/>
              <a:ext cx="2567228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E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B232F74-D393-1B4E-9B15-DD76DDE95C9C}"/>
              </a:ext>
            </a:extLst>
          </p:cNvPr>
          <p:cNvGrpSpPr/>
          <p:nvPr/>
        </p:nvGrpSpPr>
        <p:grpSpPr>
          <a:xfrm>
            <a:off x="8639208" y="3321773"/>
            <a:ext cx="2536536" cy="934779"/>
            <a:chOff x="7620000" y="3182680"/>
            <a:chExt cx="3020291" cy="1029104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A377C31E-3E25-AB4D-966F-0E86677C1E7B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79DDEAB-B2BC-7A4E-96FE-8DC1A47EEB62}"/>
                </a:ext>
              </a:extLst>
            </p:cNvPr>
            <p:cNvSpPr txBox="1"/>
            <p:nvPr/>
          </p:nvSpPr>
          <p:spPr>
            <a:xfrm>
              <a:off x="7832215" y="3335809"/>
              <a:ext cx="2595858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A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DD0D834-42D7-B642-BD36-AFE9210DF0AC}"/>
              </a:ext>
            </a:extLst>
          </p:cNvPr>
          <p:cNvGrpSpPr/>
          <p:nvPr/>
        </p:nvGrpSpPr>
        <p:grpSpPr>
          <a:xfrm>
            <a:off x="13208255" y="3322800"/>
            <a:ext cx="2536536" cy="934779"/>
            <a:chOff x="7620000" y="3182680"/>
            <a:chExt cx="3020291" cy="1029104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3D7BA8CA-34AA-DF42-8491-4473C68B62B0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3DF26DD-1EDB-CF4A-8B48-0D9104445C17}"/>
                </a:ext>
              </a:extLst>
            </p:cNvPr>
            <p:cNvSpPr txBox="1"/>
            <p:nvPr/>
          </p:nvSpPr>
          <p:spPr>
            <a:xfrm>
              <a:off x="7832215" y="3335809"/>
              <a:ext cx="2595858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B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6E73B2BB-5BDC-7741-8D72-035B189C4D9A}"/>
              </a:ext>
            </a:extLst>
          </p:cNvPr>
          <p:cNvGrpSpPr/>
          <p:nvPr/>
        </p:nvGrpSpPr>
        <p:grpSpPr>
          <a:xfrm>
            <a:off x="16223674" y="6390608"/>
            <a:ext cx="2536536" cy="934779"/>
            <a:chOff x="7620000" y="3182680"/>
            <a:chExt cx="3020291" cy="1029104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D7532D4-60B1-DE47-8DD2-C83A0B0D4509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BD1219C1-CC3D-2341-B9BE-6C8E3375FC80}"/>
                </a:ext>
              </a:extLst>
            </p:cNvPr>
            <p:cNvSpPr txBox="1"/>
            <p:nvPr/>
          </p:nvSpPr>
          <p:spPr>
            <a:xfrm>
              <a:off x="7826488" y="3335809"/>
              <a:ext cx="2607312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C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82D533B2-BE07-4D48-9F19-B1D586F71A04}"/>
              </a:ext>
            </a:extLst>
          </p:cNvPr>
          <p:cNvCxnSpPr>
            <a:cxnSpLocks/>
            <a:stCxn id="28" idx="3"/>
            <a:endCxn id="31" idx="1"/>
          </p:cNvCxnSpPr>
          <p:nvPr/>
        </p:nvCxnSpPr>
        <p:spPr>
          <a:xfrm>
            <a:off x="11175744" y="3789163"/>
            <a:ext cx="2032511" cy="1027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8E4AE242-D6E9-4142-833E-D020871C7300}"/>
              </a:ext>
            </a:extLst>
          </p:cNvPr>
          <p:cNvCxnSpPr>
            <a:cxnSpLocks/>
            <a:stCxn id="28" idx="2"/>
            <a:endCxn id="25" idx="0"/>
          </p:cNvCxnSpPr>
          <p:nvPr/>
        </p:nvCxnSpPr>
        <p:spPr>
          <a:xfrm>
            <a:off x="9907476" y="4256552"/>
            <a:ext cx="0" cy="5202897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直线箭头连接符 39">
            <a:extLst>
              <a:ext uri="{FF2B5EF4-FFF2-40B4-BE49-F238E27FC236}">
                <a16:creationId xmlns:a16="http://schemas.microsoft.com/office/drawing/2014/main" id="{7E0122F1-5AC3-CB47-8F3E-77E77BE5831E}"/>
              </a:ext>
            </a:extLst>
          </p:cNvPr>
          <p:cNvCxnSpPr>
            <a:cxnSpLocks/>
            <a:stCxn id="28" idx="2"/>
            <a:endCxn id="21" idx="0"/>
          </p:cNvCxnSpPr>
          <p:nvPr/>
        </p:nvCxnSpPr>
        <p:spPr>
          <a:xfrm flipH="1">
            <a:off x="6892060" y="4256552"/>
            <a:ext cx="3015416" cy="2134056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78130B0B-2F92-9142-8D40-A498C5C8D939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14476523" y="4257579"/>
            <a:ext cx="3063332" cy="2133029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直线箭头连接符 48">
            <a:extLst>
              <a:ext uri="{FF2B5EF4-FFF2-40B4-BE49-F238E27FC236}">
                <a16:creationId xmlns:a16="http://schemas.microsoft.com/office/drawing/2014/main" id="{4451F689-74CE-7F4E-989F-C4038F3B3274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14476523" y="7325387"/>
            <a:ext cx="3063332" cy="2134061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65052090-540A-5B44-B136-7FF23FCEEB57}"/>
              </a:ext>
            </a:extLst>
          </p:cNvPr>
          <p:cNvCxnSpPr>
            <a:cxnSpLocks/>
            <a:stCxn id="9" idx="1"/>
            <a:endCxn id="25" idx="3"/>
          </p:cNvCxnSpPr>
          <p:nvPr/>
        </p:nvCxnSpPr>
        <p:spPr>
          <a:xfrm flipH="1">
            <a:off x="11175744" y="9926838"/>
            <a:ext cx="2032511" cy="1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BF0BEFD2-1BDD-FD4F-BD27-10D6F72EBE10}"/>
              </a:ext>
            </a:extLst>
          </p:cNvPr>
          <p:cNvCxnSpPr>
            <a:cxnSpLocks/>
            <a:stCxn id="9" idx="0"/>
            <a:endCxn id="31" idx="2"/>
          </p:cNvCxnSpPr>
          <p:nvPr/>
        </p:nvCxnSpPr>
        <p:spPr>
          <a:xfrm flipV="1">
            <a:off x="14476523" y="4257579"/>
            <a:ext cx="0" cy="5201869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74FD4632-4C20-0E4A-A0EB-9C4090F11252}"/>
              </a:ext>
            </a:extLst>
          </p:cNvPr>
          <p:cNvCxnSpPr>
            <a:cxnSpLocks/>
            <a:stCxn id="25" idx="0"/>
            <a:endCxn id="21" idx="2"/>
          </p:cNvCxnSpPr>
          <p:nvPr/>
        </p:nvCxnSpPr>
        <p:spPr>
          <a:xfrm flipH="1" flipV="1">
            <a:off x="6892060" y="7325387"/>
            <a:ext cx="3015416" cy="2134062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487BD798-DB14-A046-8EB9-8AD470F30EAE}"/>
              </a:ext>
            </a:extLst>
          </p:cNvPr>
          <p:cNvCxnSpPr>
            <a:cxnSpLocks/>
          </p:cNvCxnSpPr>
          <p:nvPr/>
        </p:nvCxnSpPr>
        <p:spPr>
          <a:xfrm flipV="1">
            <a:off x="9907476" y="4256551"/>
            <a:ext cx="4569047" cy="5201871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607B4ECD-68DE-1548-A9FC-7A7B85B61A51}"/>
              </a:ext>
            </a:extLst>
          </p:cNvPr>
          <p:cNvCxnSpPr>
            <a:cxnSpLocks/>
            <a:stCxn id="34" idx="1"/>
            <a:endCxn id="21" idx="3"/>
          </p:cNvCxnSpPr>
          <p:nvPr/>
        </p:nvCxnSpPr>
        <p:spPr>
          <a:xfrm flipH="1">
            <a:off x="8160328" y="6857998"/>
            <a:ext cx="8063346" cy="0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201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0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60417E-6 -2.22222E-6 L 0.08535 -0.14537 " pathEditMode="relative" rAng="0" ptsTypes="AA">
                                      <p:cBhvr>
                                        <p:cTn id="7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0" y="-7049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17708E-5 3.88889E-6 L 0.08001 0.29016 " pathEditMode="relative" ptsTypes="AA">
                                      <p:cBhvr>
                                        <p:cTn id="74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17708E-5 3.88889E-6 L 0.52272 3.88889E-6 " pathEditMode="relative" rAng="0" ptsTypes="AA">
                                      <p:cBhvr>
                                        <p:cTn id="7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1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账号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组件化架构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05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5A39C09-9196-1748-A723-58BB2ACBC310}"/>
              </a:ext>
            </a:extLst>
          </p:cNvPr>
          <p:cNvGrpSpPr/>
          <p:nvPr/>
        </p:nvGrpSpPr>
        <p:grpSpPr>
          <a:xfrm>
            <a:off x="13208255" y="9459448"/>
            <a:ext cx="2536536" cy="934779"/>
            <a:chOff x="7620000" y="3182680"/>
            <a:chExt cx="3020291" cy="102910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52B408E-92E6-3A4F-8B98-B7DD03572F54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D0DF273-2AC5-CA4E-B74A-21A4D83F9654}"/>
                </a:ext>
              </a:extLst>
            </p:cNvPr>
            <p:cNvSpPr txBox="1"/>
            <p:nvPr/>
          </p:nvSpPr>
          <p:spPr>
            <a:xfrm>
              <a:off x="7826489" y="3335809"/>
              <a:ext cx="2607311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D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64F497F3-0DE8-D647-9264-5B5436053282}"/>
              </a:ext>
            </a:extLst>
          </p:cNvPr>
          <p:cNvGrpSpPr/>
          <p:nvPr/>
        </p:nvGrpSpPr>
        <p:grpSpPr>
          <a:xfrm>
            <a:off x="5623792" y="6390608"/>
            <a:ext cx="2536536" cy="934779"/>
            <a:chOff x="7620000" y="3182680"/>
            <a:chExt cx="3020291" cy="1029104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BE09355-688A-B84A-B9FA-759C36DD38A3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4B3E6A1-009C-5644-9D92-095D3B675C3A}"/>
                </a:ext>
              </a:extLst>
            </p:cNvPr>
            <p:cNvSpPr txBox="1"/>
            <p:nvPr/>
          </p:nvSpPr>
          <p:spPr>
            <a:xfrm>
              <a:off x="7863708" y="3335809"/>
              <a:ext cx="2532871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F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00009C8-731F-C441-8FBE-F9E0B0310202}"/>
              </a:ext>
            </a:extLst>
          </p:cNvPr>
          <p:cNvGrpSpPr/>
          <p:nvPr/>
        </p:nvGrpSpPr>
        <p:grpSpPr>
          <a:xfrm>
            <a:off x="8639208" y="9459449"/>
            <a:ext cx="2536536" cy="934779"/>
            <a:chOff x="7620000" y="3182680"/>
            <a:chExt cx="3020291" cy="1029104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372EA4B-ACBA-E146-9254-1CF04C775369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D8036C8-91C5-DF43-8E3A-B332D0A8441A}"/>
                </a:ext>
              </a:extLst>
            </p:cNvPr>
            <p:cNvSpPr txBox="1"/>
            <p:nvPr/>
          </p:nvSpPr>
          <p:spPr>
            <a:xfrm>
              <a:off x="7846530" y="3335809"/>
              <a:ext cx="2567228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E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3B232F74-D393-1B4E-9B15-DD76DDE95C9C}"/>
              </a:ext>
            </a:extLst>
          </p:cNvPr>
          <p:cNvGrpSpPr/>
          <p:nvPr/>
        </p:nvGrpSpPr>
        <p:grpSpPr>
          <a:xfrm>
            <a:off x="8639208" y="3321773"/>
            <a:ext cx="2536536" cy="934779"/>
            <a:chOff x="7620000" y="3182680"/>
            <a:chExt cx="3020291" cy="1029104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A377C31E-3E25-AB4D-966F-0E86677C1E7B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79DDEAB-B2BC-7A4E-96FE-8DC1A47EEB62}"/>
                </a:ext>
              </a:extLst>
            </p:cNvPr>
            <p:cNvSpPr txBox="1"/>
            <p:nvPr/>
          </p:nvSpPr>
          <p:spPr>
            <a:xfrm>
              <a:off x="7832215" y="3335809"/>
              <a:ext cx="2595858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A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DD0D834-42D7-B642-BD36-AFE9210DF0AC}"/>
              </a:ext>
            </a:extLst>
          </p:cNvPr>
          <p:cNvGrpSpPr/>
          <p:nvPr/>
        </p:nvGrpSpPr>
        <p:grpSpPr>
          <a:xfrm>
            <a:off x="13208255" y="3322800"/>
            <a:ext cx="2536536" cy="934779"/>
            <a:chOff x="7620000" y="3182680"/>
            <a:chExt cx="3020291" cy="1029104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3D7BA8CA-34AA-DF42-8491-4473C68B62B0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3DF26DD-1EDB-CF4A-8B48-0D9104445C17}"/>
                </a:ext>
              </a:extLst>
            </p:cNvPr>
            <p:cNvSpPr txBox="1"/>
            <p:nvPr/>
          </p:nvSpPr>
          <p:spPr>
            <a:xfrm>
              <a:off x="7832215" y="3335809"/>
              <a:ext cx="2595858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B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6E73B2BB-5BDC-7741-8D72-035B189C4D9A}"/>
              </a:ext>
            </a:extLst>
          </p:cNvPr>
          <p:cNvGrpSpPr/>
          <p:nvPr/>
        </p:nvGrpSpPr>
        <p:grpSpPr>
          <a:xfrm>
            <a:off x="16223674" y="6390608"/>
            <a:ext cx="2536536" cy="934779"/>
            <a:chOff x="7620000" y="3182680"/>
            <a:chExt cx="3020291" cy="1029104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D7532D4-60B1-DE47-8DD2-C83A0B0D4509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BD1219C1-CC3D-2341-B9BE-6C8E3375FC80}"/>
                </a:ext>
              </a:extLst>
            </p:cNvPr>
            <p:cNvSpPr txBox="1"/>
            <p:nvPr/>
          </p:nvSpPr>
          <p:spPr>
            <a:xfrm>
              <a:off x="7826488" y="3335809"/>
              <a:ext cx="2607312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rPr>
                <a:t>Module C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12CCE098-52D4-3E48-A9A4-F5D09C492A2C}"/>
              </a:ext>
            </a:extLst>
          </p:cNvPr>
          <p:cNvGrpSpPr/>
          <p:nvPr/>
        </p:nvGrpSpPr>
        <p:grpSpPr>
          <a:xfrm>
            <a:off x="10923732" y="6390608"/>
            <a:ext cx="2536536" cy="934779"/>
            <a:chOff x="7620000" y="3182680"/>
            <a:chExt cx="3020291" cy="1029104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E16A8248-1A01-454A-A57E-F1EB3D348BA0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0886D42-7904-664C-A2B9-993C53D9D84E}"/>
                </a:ext>
              </a:extLst>
            </p:cNvPr>
            <p:cNvSpPr txBox="1"/>
            <p:nvPr/>
          </p:nvSpPr>
          <p:spPr>
            <a:xfrm>
              <a:off x="7892338" y="3335809"/>
              <a:ext cx="2475609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3600" dirty="0">
                  <a:solidFill>
                    <a:schemeClr val="bg2">
                      <a:lumMod val="10000"/>
                    </a:schemeClr>
                  </a:solidFill>
                  <a:latin typeface="Arial Rounded MT Bold" panose="020F0704030504030204" pitchFamily="34" charset="0"/>
                </a:rPr>
                <a:t>Manager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Arial Rounded MT Bold" panose="020F0704030504030204" pitchFamily="34" charset="0"/>
                <a:sym typeface="Helvetica Neue"/>
              </a:endParaRPr>
            </a:p>
          </p:txBody>
        </p:sp>
      </p:grpSp>
      <p:cxnSp>
        <p:nvCxnSpPr>
          <p:cNvPr id="42" name="直线箭头连接符 41">
            <a:extLst>
              <a:ext uri="{FF2B5EF4-FFF2-40B4-BE49-F238E27FC236}">
                <a16:creationId xmlns:a16="http://schemas.microsoft.com/office/drawing/2014/main" id="{F1470861-0F68-564D-8444-FBE764293D96}"/>
              </a:ext>
            </a:extLst>
          </p:cNvPr>
          <p:cNvCxnSpPr>
            <a:cxnSpLocks/>
            <a:stCxn id="28" idx="2"/>
            <a:endCxn id="39" idx="0"/>
          </p:cNvCxnSpPr>
          <p:nvPr/>
        </p:nvCxnSpPr>
        <p:spPr>
          <a:xfrm>
            <a:off x="9907476" y="4256552"/>
            <a:ext cx="2284524" cy="2134056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B6B1BB13-4BD3-734A-940C-93A6FE8A88D3}"/>
              </a:ext>
            </a:extLst>
          </p:cNvPr>
          <p:cNvCxnSpPr>
            <a:cxnSpLocks/>
            <a:stCxn id="31" idx="2"/>
            <a:endCxn id="39" idx="0"/>
          </p:cNvCxnSpPr>
          <p:nvPr/>
        </p:nvCxnSpPr>
        <p:spPr>
          <a:xfrm flipH="1">
            <a:off x="12192000" y="4257579"/>
            <a:ext cx="2284523" cy="2133029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6BCC106F-99D9-9D49-9D81-E54FC733190A}"/>
              </a:ext>
            </a:extLst>
          </p:cNvPr>
          <p:cNvCxnSpPr>
            <a:cxnSpLocks/>
            <a:stCxn id="34" idx="1"/>
            <a:endCxn id="39" idx="3"/>
          </p:cNvCxnSpPr>
          <p:nvPr/>
        </p:nvCxnSpPr>
        <p:spPr>
          <a:xfrm flipH="1">
            <a:off x="13460268" y="6857998"/>
            <a:ext cx="2763406" cy="0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DE17F070-7ED2-B441-906F-7BDD701FE9D6}"/>
              </a:ext>
            </a:extLst>
          </p:cNvPr>
          <p:cNvCxnSpPr>
            <a:cxnSpLocks/>
            <a:stCxn id="9" idx="0"/>
            <a:endCxn id="39" idx="2"/>
          </p:cNvCxnSpPr>
          <p:nvPr/>
        </p:nvCxnSpPr>
        <p:spPr>
          <a:xfrm flipH="1" flipV="1">
            <a:off x="12192000" y="7325387"/>
            <a:ext cx="2284523" cy="2134061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347CFD2D-A025-3D4D-B4EC-6C3FDC57C1DC}"/>
              </a:ext>
            </a:extLst>
          </p:cNvPr>
          <p:cNvCxnSpPr>
            <a:cxnSpLocks/>
            <a:stCxn id="25" idx="0"/>
            <a:endCxn id="39" idx="2"/>
          </p:cNvCxnSpPr>
          <p:nvPr/>
        </p:nvCxnSpPr>
        <p:spPr>
          <a:xfrm flipV="1">
            <a:off x="9907476" y="7325387"/>
            <a:ext cx="2284524" cy="2134062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0782F6EE-1DAE-BC45-B853-37220EED645E}"/>
              </a:ext>
            </a:extLst>
          </p:cNvPr>
          <p:cNvCxnSpPr>
            <a:cxnSpLocks/>
            <a:stCxn id="21" idx="3"/>
            <a:endCxn id="39" idx="1"/>
          </p:cNvCxnSpPr>
          <p:nvPr/>
        </p:nvCxnSpPr>
        <p:spPr>
          <a:xfrm>
            <a:off x="8160328" y="6857998"/>
            <a:ext cx="2763404" cy="0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36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账号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组件化架构</a:t>
            </a:r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——</a:t>
            </a: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服务提供器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05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46ECDFB-662F-F94F-8D46-E526338F38EA}"/>
              </a:ext>
            </a:extLst>
          </p:cNvPr>
          <p:cNvGrpSpPr/>
          <p:nvPr/>
        </p:nvGrpSpPr>
        <p:grpSpPr>
          <a:xfrm>
            <a:off x="3383280" y="7503458"/>
            <a:ext cx="17674814" cy="5260041"/>
            <a:chOff x="3383280" y="7503458"/>
            <a:chExt cx="17674814" cy="5260041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D0C18EF0-1F11-854B-8235-7D2E37857B39}"/>
                </a:ext>
              </a:extLst>
            </p:cNvPr>
            <p:cNvSpPr/>
            <p:nvPr/>
          </p:nvSpPr>
          <p:spPr>
            <a:xfrm>
              <a:off x="3383280" y="7503458"/>
              <a:ext cx="17674814" cy="5260041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dk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8F08F0EA-D377-5B43-BCB8-435080A8E0EF}"/>
                </a:ext>
              </a:extLst>
            </p:cNvPr>
            <p:cNvSpPr txBox="1"/>
            <p:nvPr/>
          </p:nvSpPr>
          <p:spPr>
            <a:xfrm>
              <a:off x="10238573" y="7792643"/>
              <a:ext cx="3964227" cy="779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44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sym typeface="Helvetica Neue"/>
                </a:rPr>
                <a:t>提供器</a:t>
              </a:r>
              <a:r>
                <a:rPr kumimoji="0" lang="en-US" altLang="zh-CN" sz="44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sym typeface="Helvetica Neue"/>
                </a:rPr>
                <a:t>Manager</a:t>
              </a:r>
              <a:endPara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06CE8CB5-72BE-384B-A12A-B92A53596D17}"/>
              </a:ext>
            </a:extLst>
          </p:cNvPr>
          <p:cNvGrpSpPr/>
          <p:nvPr/>
        </p:nvGrpSpPr>
        <p:grpSpPr>
          <a:xfrm>
            <a:off x="4175031" y="8867258"/>
            <a:ext cx="16033936" cy="1063308"/>
            <a:chOff x="3794759" y="8867257"/>
            <a:chExt cx="16033936" cy="1063308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8C6E915A-8798-F94F-A35D-56AA58BB07AB}"/>
                </a:ext>
              </a:extLst>
            </p:cNvPr>
            <p:cNvSpPr/>
            <p:nvPr/>
          </p:nvSpPr>
          <p:spPr>
            <a:xfrm>
              <a:off x="3794759" y="8867259"/>
              <a:ext cx="16033936" cy="1063305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dk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cxnSp>
          <p:nvCxnSpPr>
            <p:cNvPr id="7" name="直线连接符 6">
              <a:extLst>
                <a:ext uri="{FF2B5EF4-FFF2-40B4-BE49-F238E27FC236}">
                  <a16:creationId xmlns:a16="http://schemas.microsoft.com/office/drawing/2014/main" id="{82DAB7A0-D742-3D46-89F7-866D8493ECC0}"/>
                </a:ext>
              </a:extLst>
            </p:cNvPr>
            <p:cNvCxnSpPr>
              <a:cxnSpLocks/>
            </p:cNvCxnSpPr>
            <p:nvPr/>
          </p:nvCxnSpPr>
          <p:spPr>
            <a:xfrm>
              <a:off x="6431281" y="8867258"/>
              <a:ext cx="0" cy="1063307"/>
            </a:xfrm>
            <a:prstGeom prst="line">
              <a:avLst/>
            </a:prstGeom>
            <a:noFill/>
            <a:ln w="41275" cap="flat">
              <a:solidFill>
                <a:schemeClr val="tx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8" name="直线连接符 27">
              <a:extLst>
                <a:ext uri="{FF2B5EF4-FFF2-40B4-BE49-F238E27FC236}">
                  <a16:creationId xmlns:a16="http://schemas.microsoft.com/office/drawing/2014/main" id="{32A6832F-8120-8C41-BFE7-DEE012CBE9CC}"/>
                </a:ext>
              </a:extLst>
            </p:cNvPr>
            <p:cNvCxnSpPr>
              <a:cxnSpLocks/>
            </p:cNvCxnSpPr>
            <p:nvPr/>
          </p:nvCxnSpPr>
          <p:spPr>
            <a:xfrm>
              <a:off x="9169699" y="8867258"/>
              <a:ext cx="0" cy="1063307"/>
            </a:xfrm>
            <a:prstGeom prst="line">
              <a:avLst/>
            </a:prstGeom>
            <a:noFill/>
            <a:ln w="41275" cap="flat">
              <a:solidFill>
                <a:schemeClr val="tx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9" name="直线连接符 28">
              <a:extLst>
                <a:ext uri="{FF2B5EF4-FFF2-40B4-BE49-F238E27FC236}">
                  <a16:creationId xmlns:a16="http://schemas.microsoft.com/office/drawing/2014/main" id="{C40AC78C-B5E7-0248-A269-C3A0F41EFCDD}"/>
                </a:ext>
              </a:extLst>
            </p:cNvPr>
            <p:cNvCxnSpPr>
              <a:cxnSpLocks/>
            </p:cNvCxnSpPr>
            <p:nvPr/>
          </p:nvCxnSpPr>
          <p:spPr>
            <a:xfrm>
              <a:off x="11827305" y="8867257"/>
              <a:ext cx="0" cy="1063307"/>
            </a:xfrm>
            <a:prstGeom prst="line">
              <a:avLst/>
            </a:prstGeom>
            <a:noFill/>
            <a:ln w="41275" cap="flat">
              <a:solidFill>
                <a:schemeClr val="tx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0" name="直线连接符 29">
              <a:extLst>
                <a:ext uri="{FF2B5EF4-FFF2-40B4-BE49-F238E27FC236}">
                  <a16:creationId xmlns:a16="http://schemas.microsoft.com/office/drawing/2014/main" id="{24AD7030-CB55-094B-B8BE-2296D45A6242}"/>
                </a:ext>
              </a:extLst>
            </p:cNvPr>
            <p:cNvCxnSpPr>
              <a:cxnSpLocks/>
            </p:cNvCxnSpPr>
            <p:nvPr/>
          </p:nvCxnSpPr>
          <p:spPr>
            <a:xfrm>
              <a:off x="14447333" y="8867257"/>
              <a:ext cx="0" cy="1063307"/>
            </a:xfrm>
            <a:prstGeom prst="line">
              <a:avLst/>
            </a:prstGeom>
            <a:noFill/>
            <a:ln w="41275" cap="flat">
              <a:solidFill>
                <a:schemeClr val="tx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1" name="直线连接符 30">
              <a:extLst>
                <a:ext uri="{FF2B5EF4-FFF2-40B4-BE49-F238E27FC236}">
                  <a16:creationId xmlns:a16="http://schemas.microsoft.com/office/drawing/2014/main" id="{F979DBFF-D414-4040-B619-D606FA30AD88}"/>
                </a:ext>
              </a:extLst>
            </p:cNvPr>
            <p:cNvCxnSpPr>
              <a:cxnSpLocks/>
            </p:cNvCxnSpPr>
            <p:nvPr/>
          </p:nvCxnSpPr>
          <p:spPr>
            <a:xfrm>
              <a:off x="17192620" y="8867257"/>
              <a:ext cx="0" cy="1063307"/>
            </a:xfrm>
            <a:prstGeom prst="line">
              <a:avLst/>
            </a:prstGeom>
            <a:noFill/>
            <a:ln w="41275" cap="flat">
              <a:solidFill>
                <a:schemeClr val="tx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EDD71C8-613C-DA41-8E9C-B73D54BF999B}"/>
              </a:ext>
            </a:extLst>
          </p:cNvPr>
          <p:cNvSpPr txBox="1"/>
          <p:nvPr/>
        </p:nvSpPr>
        <p:spPr>
          <a:xfrm>
            <a:off x="4358609" y="9070616"/>
            <a:ext cx="224260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服务协议</a:t>
            </a:r>
            <a:r>
              <a:rPr lang="en-US" altLang="zh-CN" sz="3600" dirty="0">
                <a:latin typeface="DengXian" panose="02010600030101010101" pitchFamily="2" charset="-122"/>
                <a:ea typeface="DengXian" panose="02010600030101010101" pitchFamily="2" charset="-122"/>
              </a:rPr>
              <a:t>A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DengXian" panose="02010600030101010101" pitchFamily="2" charset="-122"/>
              <a:ea typeface="DengXian" panose="02010600030101010101" pitchFamily="2" charset="-122"/>
              <a:sym typeface="Helvetica Neue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BA11549C-C0CB-9747-B971-E12E5BD67393}"/>
              </a:ext>
            </a:extLst>
          </p:cNvPr>
          <p:cNvSpPr txBox="1"/>
          <p:nvPr/>
        </p:nvSpPr>
        <p:spPr>
          <a:xfrm>
            <a:off x="7025923" y="9070616"/>
            <a:ext cx="2207336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服务协议</a:t>
            </a: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B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DengXian" panose="02010600030101010101" pitchFamily="2" charset="-122"/>
              <a:ea typeface="DengXian" panose="02010600030101010101" pitchFamily="2" charset="-122"/>
              <a:sym typeface="Helvetica Neue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E10CE82-BBD7-CC44-99D1-948A56CDCCA7}"/>
              </a:ext>
            </a:extLst>
          </p:cNvPr>
          <p:cNvSpPr txBox="1"/>
          <p:nvPr/>
        </p:nvSpPr>
        <p:spPr>
          <a:xfrm>
            <a:off x="9740362" y="9066121"/>
            <a:ext cx="224260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服务协议</a:t>
            </a: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C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DengXian" panose="02010600030101010101" pitchFamily="2" charset="-122"/>
              <a:ea typeface="DengXian" panose="02010600030101010101" pitchFamily="2" charset="-122"/>
              <a:sym typeface="Helvetica Neue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F49EA07C-1789-244A-A9FB-03A374CFD500}"/>
              </a:ext>
            </a:extLst>
          </p:cNvPr>
          <p:cNvSpPr txBox="1"/>
          <p:nvPr/>
        </p:nvSpPr>
        <p:spPr>
          <a:xfrm>
            <a:off x="12384268" y="9066121"/>
            <a:ext cx="2266647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服务协议</a:t>
            </a: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D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DengXian" panose="02010600030101010101" pitchFamily="2" charset="-122"/>
              <a:ea typeface="DengXian" panose="02010600030101010101" pitchFamily="2" charset="-122"/>
              <a:sym typeface="Helvetica Neue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3CC4E843-7C57-3E49-AC43-6FD2005C2D5A}"/>
              </a:ext>
            </a:extLst>
          </p:cNvPr>
          <p:cNvSpPr txBox="1"/>
          <p:nvPr/>
        </p:nvSpPr>
        <p:spPr>
          <a:xfrm>
            <a:off x="15021681" y="9066121"/>
            <a:ext cx="224260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服务协议</a:t>
            </a: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E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DengXian" panose="02010600030101010101" pitchFamily="2" charset="-122"/>
              <a:ea typeface="DengXian" panose="02010600030101010101" pitchFamily="2" charset="-122"/>
              <a:sym typeface="Helvetica Neue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AF18D5B-6039-2D43-93B3-F4CED6DDA6BC}"/>
              </a:ext>
            </a:extLst>
          </p:cNvPr>
          <p:cNvSpPr txBox="1"/>
          <p:nvPr/>
        </p:nvSpPr>
        <p:spPr>
          <a:xfrm>
            <a:off x="17761070" y="9061626"/>
            <a:ext cx="224260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服务协议</a:t>
            </a:r>
            <a:r>
              <a:rPr kumimoji="0" lang="en-US" altLang="zh-CN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rPr>
              <a:t>F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5E5E5E"/>
              </a:solidFill>
              <a:effectLst/>
              <a:uFillTx/>
              <a:latin typeface="DengXian" panose="02010600030101010101" pitchFamily="2" charset="-122"/>
              <a:ea typeface="DengXian" panose="02010600030101010101" pitchFamily="2" charset="-122"/>
              <a:sym typeface="Helvetica Neue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FD4A946E-FA7C-DF4D-88F5-65717976D440}"/>
              </a:ext>
            </a:extLst>
          </p:cNvPr>
          <p:cNvGrpSpPr/>
          <p:nvPr/>
        </p:nvGrpSpPr>
        <p:grpSpPr>
          <a:xfrm>
            <a:off x="4175031" y="11053334"/>
            <a:ext cx="2536536" cy="934779"/>
            <a:chOff x="7620000" y="3182680"/>
            <a:chExt cx="3020291" cy="1029104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756A2B81-1B33-024C-ABA2-C242D9460F4A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2F6B3ED9-B47F-9D47-845F-B824D879B2F4}"/>
                </a:ext>
              </a:extLst>
            </p:cNvPr>
            <p:cNvSpPr txBox="1"/>
            <p:nvPr/>
          </p:nvSpPr>
          <p:spPr>
            <a:xfrm>
              <a:off x="7892339" y="3335809"/>
              <a:ext cx="2475609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+mn-ea"/>
                  <a:sym typeface="Helvetica Neue"/>
                </a:rPr>
                <a:t>Module A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ea"/>
                <a:sym typeface="Helvetica Neue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DC6358E8-190C-D343-A731-357CF06194BF}"/>
              </a:ext>
            </a:extLst>
          </p:cNvPr>
          <p:cNvGrpSpPr/>
          <p:nvPr/>
        </p:nvGrpSpPr>
        <p:grpSpPr>
          <a:xfrm>
            <a:off x="6915111" y="11053334"/>
            <a:ext cx="2536536" cy="934779"/>
            <a:chOff x="7620000" y="3182680"/>
            <a:chExt cx="3020291" cy="1029104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4994A02E-D7A7-8C40-A816-BE31C61BE660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A3A25A45-6E33-6F4E-9F13-93A9FEC120AC}"/>
                </a:ext>
              </a:extLst>
            </p:cNvPr>
            <p:cNvSpPr txBox="1"/>
            <p:nvPr/>
          </p:nvSpPr>
          <p:spPr>
            <a:xfrm>
              <a:off x="7882796" y="3335809"/>
              <a:ext cx="2494696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+mn-ea"/>
                  <a:sym typeface="Helvetica Neue"/>
                </a:rPr>
                <a:t>Module B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ea"/>
                <a:sym typeface="Helvetica Neue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0BB05EB3-8793-B14A-99F5-2DB58480295B}"/>
              </a:ext>
            </a:extLst>
          </p:cNvPr>
          <p:cNvGrpSpPr/>
          <p:nvPr/>
        </p:nvGrpSpPr>
        <p:grpSpPr>
          <a:xfrm>
            <a:off x="9613215" y="11053333"/>
            <a:ext cx="2536536" cy="934779"/>
            <a:chOff x="7620000" y="3182680"/>
            <a:chExt cx="3020291" cy="1029104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3510940A-11D9-404C-8D5B-AB574914CB63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5FE287BF-04E8-F044-B87F-8E1E1D50CDD4}"/>
                </a:ext>
              </a:extLst>
            </p:cNvPr>
            <p:cNvSpPr txBox="1"/>
            <p:nvPr/>
          </p:nvSpPr>
          <p:spPr>
            <a:xfrm>
              <a:off x="7872297" y="3335809"/>
              <a:ext cx="2515693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+mn-ea"/>
                  <a:sym typeface="Helvetica Neue"/>
                </a:rPr>
                <a:t>Module C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ea"/>
                <a:sym typeface="Helvetica Neue"/>
              </a:endParaRP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8D8DE93E-E69A-954C-B776-097F75B90AF3}"/>
              </a:ext>
            </a:extLst>
          </p:cNvPr>
          <p:cNvGrpSpPr/>
          <p:nvPr/>
        </p:nvGrpSpPr>
        <p:grpSpPr>
          <a:xfrm>
            <a:off x="12317684" y="11052821"/>
            <a:ext cx="2536536" cy="934779"/>
            <a:chOff x="7620000" y="3182680"/>
            <a:chExt cx="3020291" cy="1029104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B184BFDD-2026-A849-BD1F-A56D41A24BC0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7D70DE22-3B3C-5A40-9ED2-C951E7780E0A}"/>
                </a:ext>
              </a:extLst>
            </p:cNvPr>
            <p:cNvSpPr txBox="1"/>
            <p:nvPr/>
          </p:nvSpPr>
          <p:spPr>
            <a:xfrm>
              <a:off x="7877069" y="3335809"/>
              <a:ext cx="2506149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+mn-ea"/>
                  <a:sym typeface="Helvetica Neue"/>
                </a:rPr>
                <a:t>Module D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ea"/>
                <a:sym typeface="Helvetica Neue"/>
              </a:endParaRP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2CBA04BB-EB7E-4D41-9F19-AB1A4B6792EC}"/>
              </a:ext>
            </a:extLst>
          </p:cNvPr>
          <p:cNvGrpSpPr/>
          <p:nvPr/>
        </p:nvGrpSpPr>
        <p:grpSpPr>
          <a:xfrm>
            <a:off x="15008538" y="11053333"/>
            <a:ext cx="2536536" cy="934779"/>
            <a:chOff x="7620000" y="3182680"/>
            <a:chExt cx="3020291" cy="1029104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8FF5AFE3-B7FD-654C-A8F7-E77F2A3EBF51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9CE788C0-40A7-5944-8BA7-190D6B143378}"/>
                </a:ext>
              </a:extLst>
            </p:cNvPr>
            <p:cNvSpPr txBox="1"/>
            <p:nvPr/>
          </p:nvSpPr>
          <p:spPr>
            <a:xfrm>
              <a:off x="7913335" y="3335809"/>
              <a:ext cx="2433617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+mn-ea"/>
                  <a:sym typeface="Helvetica Neue"/>
                </a:rPr>
                <a:t>Module E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ea"/>
                <a:sym typeface="Helvetica Neue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D3A0CF6-AB06-8B4E-A06C-C0C71245D9F3}"/>
              </a:ext>
            </a:extLst>
          </p:cNvPr>
          <p:cNvGrpSpPr/>
          <p:nvPr/>
        </p:nvGrpSpPr>
        <p:grpSpPr>
          <a:xfrm>
            <a:off x="17720257" y="11053333"/>
            <a:ext cx="2536536" cy="934779"/>
            <a:chOff x="7620000" y="3182680"/>
            <a:chExt cx="3020291" cy="1029104"/>
          </a:xfrm>
        </p:grpSpPr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A0321BEE-E7A1-0A4A-AC6A-C4A48BDBC77D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9C77AE34-2C97-EC41-9F4E-367BDA327E18}"/>
                </a:ext>
              </a:extLst>
            </p:cNvPr>
            <p:cNvSpPr txBox="1"/>
            <p:nvPr/>
          </p:nvSpPr>
          <p:spPr>
            <a:xfrm>
              <a:off x="7913335" y="3335809"/>
              <a:ext cx="2433617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+mn-ea"/>
                  <a:sym typeface="Helvetica Neue"/>
                </a:rPr>
                <a:t>Module F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+mn-ea"/>
                <a:sym typeface="Helvetica Neue"/>
              </a:endParaRPr>
            </a:p>
          </p:txBody>
        </p:sp>
      </p:grp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D52FA6FC-BAB4-1245-BF74-7D56CF5F826B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5443299" y="9930565"/>
            <a:ext cx="0" cy="1122769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37E5D814-470A-5446-A866-43F382582AC0}"/>
              </a:ext>
            </a:extLst>
          </p:cNvPr>
          <p:cNvCxnSpPr>
            <a:cxnSpLocks/>
            <a:endCxn id="50" idx="0"/>
          </p:cNvCxnSpPr>
          <p:nvPr/>
        </p:nvCxnSpPr>
        <p:spPr>
          <a:xfrm>
            <a:off x="8183379" y="9930565"/>
            <a:ext cx="0" cy="1122769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70A5AD98-C0A7-F14E-B6D1-FA576A0FD18C}"/>
              </a:ext>
            </a:extLst>
          </p:cNvPr>
          <p:cNvCxnSpPr>
            <a:cxnSpLocks/>
          </p:cNvCxnSpPr>
          <p:nvPr/>
        </p:nvCxnSpPr>
        <p:spPr>
          <a:xfrm>
            <a:off x="10903644" y="9930565"/>
            <a:ext cx="0" cy="1122769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888ACF3C-97E2-9942-9A5E-17913A478478}"/>
              </a:ext>
            </a:extLst>
          </p:cNvPr>
          <p:cNvCxnSpPr>
            <a:cxnSpLocks/>
          </p:cNvCxnSpPr>
          <p:nvPr/>
        </p:nvCxnSpPr>
        <p:spPr>
          <a:xfrm>
            <a:off x="13581529" y="9920220"/>
            <a:ext cx="0" cy="1122769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BC53650E-D2D2-2E46-BBD1-DB7506A5857A}"/>
              </a:ext>
            </a:extLst>
          </p:cNvPr>
          <p:cNvCxnSpPr>
            <a:cxnSpLocks/>
          </p:cNvCxnSpPr>
          <p:nvPr/>
        </p:nvCxnSpPr>
        <p:spPr>
          <a:xfrm>
            <a:off x="16259414" y="9920220"/>
            <a:ext cx="0" cy="1122769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8DB2F28A-0DC4-2E49-BE5D-E61823776703}"/>
              </a:ext>
            </a:extLst>
          </p:cNvPr>
          <p:cNvCxnSpPr>
            <a:cxnSpLocks/>
          </p:cNvCxnSpPr>
          <p:nvPr/>
        </p:nvCxnSpPr>
        <p:spPr>
          <a:xfrm>
            <a:off x="18969957" y="9920220"/>
            <a:ext cx="0" cy="1122769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A150B377-C4F8-E142-BD99-10E35335C4AD}"/>
              </a:ext>
            </a:extLst>
          </p:cNvPr>
          <p:cNvGrpSpPr/>
          <p:nvPr/>
        </p:nvGrpSpPr>
        <p:grpSpPr>
          <a:xfrm>
            <a:off x="11027362" y="4040336"/>
            <a:ext cx="2536536" cy="934779"/>
            <a:chOff x="7620000" y="3182680"/>
            <a:chExt cx="3020291" cy="1029104"/>
          </a:xfrm>
        </p:grpSpPr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F804BEE4-8567-9043-9E4B-D57641E1D817}"/>
                </a:ext>
              </a:extLst>
            </p:cNvPr>
            <p:cNvSpPr/>
            <p:nvPr/>
          </p:nvSpPr>
          <p:spPr>
            <a:xfrm>
              <a:off x="7620000" y="3182680"/>
              <a:ext cx="3020291" cy="1029104"/>
            </a:xfrm>
            <a:prstGeom prst="rect">
              <a:avLst/>
            </a:prstGeom>
            <a:solidFill>
              <a:srgbClr val="FFFFFF"/>
            </a:solidFill>
            <a:ln w="41275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9DB84476-F860-D84E-B6B7-C2036E803D30}"/>
                </a:ext>
              </a:extLst>
            </p:cNvPr>
            <p:cNvSpPr txBox="1"/>
            <p:nvPr/>
          </p:nvSpPr>
          <p:spPr>
            <a:xfrm>
              <a:off x="8340890" y="3335809"/>
              <a:ext cx="1578512" cy="7228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3600" dirty="0">
                  <a:solidFill>
                    <a:schemeClr val="bg2">
                      <a:lumMod val="10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页面</a:t>
              </a:r>
              <a:r>
                <a:rPr lang="en-US" altLang="zh-CN" sz="3600" dirty="0">
                  <a:solidFill>
                    <a:schemeClr val="bg2">
                      <a:lumMod val="10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</a:rPr>
                <a:t>A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32EE91D9-CFCA-EC4D-B98A-B76348D845C9}"/>
              </a:ext>
            </a:extLst>
          </p:cNvPr>
          <p:cNvGrpSpPr/>
          <p:nvPr/>
        </p:nvGrpSpPr>
        <p:grpSpPr>
          <a:xfrm>
            <a:off x="9647386" y="5043214"/>
            <a:ext cx="2434006" cy="2366286"/>
            <a:chOff x="9647386" y="5043214"/>
            <a:chExt cx="2434006" cy="2366286"/>
          </a:xfrm>
        </p:grpSpPr>
        <p:cxnSp>
          <p:nvCxnSpPr>
            <p:cNvPr id="76" name="直线箭头连接符 75">
              <a:extLst>
                <a:ext uri="{FF2B5EF4-FFF2-40B4-BE49-F238E27FC236}">
                  <a16:creationId xmlns:a16="http://schemas.microsoft.com/office/drawing/2014/main" id="{7FFE720D-A85E-6F40-B92C-0FF2391EBDA8}"/>
                </a:ext>
              </a:extLst>
            </p:cNvPr>
            <p:cNvCxnSpPr>
              <a:cxnSpLocks/>
            </p:cNvCxnSpPr>
            <p:nvPr/>
          </p:nvCxnSpPr>
          <p:spPr>
            <a:xfrm>
              <a:off x="12081392" y="5043214"/>
              <a:ext cx="0" cy="2366286"/>
            </a:xfrm>
            <a:prstGeom prst="straightConnector1">
              <a:avLst/>
            </a:prstGeom>
            <a:ln w="41275"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4101507A-CB6E-6045-81A7-B5B294B14944}"/>
                </a:ext>
              </a:extLst>
            </p:cNvPr>
            <p:cNvSpPr txBox="1"/>
            <p:nvPr/>
          </p:nvSpPr>
          <p:spPr>
            <a:xfrm>
              <a:off x="9647386" y="5565643"/>
              <a:ext cx="2410916" cy="12105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just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sym typeface="Helvetica Neue"/>
                </a:rPr>
                <a:t>获取协议</a:t>
              </a:r>
              <a:r>
                <a:rPr kumimoji="0" lang="en-US" altLang="zh-CN" sz="36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sym typeface="Helvetica Neue"/>
                </a:rPr>
                <a:t>B</a:t>
              </a:r>
            </a:p>
            <a:p>
              <a:pPr marL="0" marR="0" indent="0" algn="just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sym typeface="Helvetica Neue"/>
                </a:rPr>
                <a:t>对应的服务</a:t>
              </a:r>
            </a:p>
          </p:txBody>
        </p:sp>
      </p:grp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8EA222DE-0662-D940-81F0-B57594E66B4A}"/>
              </a:ext>
            </a:extLst>
          </p:cNvPr>
          <p:cNvGrpSpPr/>
          <p:nvPr/>
        </p:nvGrpSpPr>
        <p:grpSpPr>
          <a:xfrm>
            <a:off x="12384268" y="5043214"/>
            <a:ext cx="7196571" cy="2366287"/>
            <a:chOff x="12384268" y="5043214"/>
            <a:chExt cx="7196571" cy="2366287"/>
          </a:xfrm>
        </p:grpSpPr>
        <p:cxnSp>
          <p:nvCxnSpPr>
            <p:cNvPr id="82" name="直线箭头连接符 81">
              <a:extLst>
                <a:ext uri="{FF2B5EF4-FFF2-40B4-BE49-F238E27FC236}">
                  <a16:creationId xmlns:a16="http://schemas.microsoft.com/office/drawing/2014/main" id="{9A84BABC-EF7A-4444-95E2-5795872992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384268" y="5043214"/>
              <a:ext cx="0" cy="2366287"/>
            </a:xfrm>
            <a:prstGeom prst="straightConnector1">
              <a:avLst/>
            </a:prstGeom>
            <a:ln w="41275"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B5FDFD0B-3EF7-C844-8C6E-E039ECCA19F1}"/>
                </a:ext>
              </a:extLst>
            </p:cNvPr>
            <p:cNvSpPr txBox="1"/>
            <p:nvPr/>
          </p:nvSpPr>
          <p:spPr>
            <a:xfrm>
              <a:off x="12553274" y="5633993"/>
              <a:ext cx="7027565" cy="12105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just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3600" dirty="0">
                  <a:latin typeface="DengXian" panose="02010600030101010101" pitchFamily="2" charset="-122"/>
                  <a:ea typeface="DengXian" panose="02010600030101010101" pitchFamily="2" charset="-122"/>
                </a:rPr>
                <a:t>给你协议</a:t>
              </a:r>
              <a:r>
                <a:rPr lang="en-US" altLang="zh-CN" sz="3600" dirty="0">
                  <a:latin typeface="DengXian" panose="02010600030101010101" pitchFamily="2" charset="-122"/>
                  <a:ea typeface="DengXian" panose="02010600030101010101" pitchFamily="2" charset="-122"/>
                </a:rPr>
                <a:t>B</a:t>
              </a:r>
              <a:r>
                <a:rPr lang="zh-CN" altLang="en-US" sz="3600" dirty="0">
                  <a:latin typeface="DengXian" panose="02010600030101010101" pitchFamily="2" charset="-122"/>
                  <a:ea typeface="DengXian" panose="02010600030101010101" pitchFamily="2" charset="-122"/>
                </a:rPr>
                <a:t>对应的服务，</a:t>
              </a:r>
              <a:endParaRPr lang="en-US" altLang="zh-CN" sz="3600" dirty="0">
                <a:latin typeface="DengXian" panose="02010600030101010101" pitchFamily="2" charset="-122"/>
                <a:ea typeface="DengXian" panose="02010600030101010101" pitchFamily="2" charset="-122"/>
              </a:endParaRPr>
            </a:p>
            <a:p>
              <a:pPr marL="0" marR="0" indent="0" algn="just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sym typeface="Helvetica Neue"/>
                </a:rPr>
                <a:t>你不需要关心</a:t>
              </a:r>
              <a:r>
                <a:rPr lang="zh-CN" altLang="en-US" sz="3600" dirty="0">
                  <a:latin typeface="DengXian" panose="02010600030101010101" pitchFamily="2" charset="-122"/>
                  <a:ea typeface="DengXian" panose="02010600030101010101" pitchFamily="2" charset="-122"/>
                </a:rPr>
                <a:t>它具体是什么实例。</a:t>
              </a:r>
              <a:endParaRPr kumimoji="0" lang="zh-CN" altLang="en-US" sz="36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sym typeface="Helvetica Neu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0074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账号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组件化架构</a:t>
            </a:r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——</a:t>
            </a: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路由器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05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0A4FE1E-078F-9A4B-9A08-A7146B998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980" y="5458460"/>
            <a:ext cx="1336040" cy="133604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7F85A4C-F280-5C42-97F3-BC6D6C5B6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0" y="7434890"/>
            <a:ext cx="14850666" cy="4733819"/>
          </a:xfrm>
          <a:prstGeom prst="rect">
            <a:avLst/>
          </a:prstGeom>
        </p:spPr>
      </p:pic>
      <p:grpSp>
        <p:nvGrpSpPr>
          <p:cNvPr id="19" name="组合 18">
            <a:extLst>
              <a:ext uri="{FF2B5EF4-FFF2-40B4-BE49-F238E27FC236}">
                <a16:creationId xmlns:a16="http://schemas.microsoft.com/office/drawing/2014/main" id="{DD5F563B-B4C7-7A4C-999C-3A96E381C75C}"/>
              </a:ext>
            </a:extLst>
          </p:cNvPr>
          <p:cNvGrpSpPr/>
          <p:nvPr/>
        </p:nvGrpSpPr>
        <p:grpSpPr>
          <a:xfrm>
            <a:off x="3559464" y="5408334"/>
            <a:ext cx="7964516" cy="1185535"/>
            <a:chOff x="3559464" y="5408334"/>
            <a:chExt cx="7964516" cy="1185535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D4E1FB5C-FB65-AF41-AA5E-1FFE8D1F05BE}"/>
                </a:ext>
              </a:extLst>
            </p:cNvPr>
            <p:cNvGrpSpPr/>
            <p:nvPr/>
          </p:nvGrpSpPr>
          <p:grpSpPr>
            <a:xfrm>
              <a:off x="3559464" y="5659090"/>
              <a:ext cx="2536536" cy="934779"/>
              <a:chOff x="7620000" y="3182680"/>
              <a:chExt cx="3020291" cy="1029104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548A3C63-E12A-0544-BB15-28A41F96CD4B}"/>
                  </a:ext>
                </a:extLst>
              </p:cNvPr>
              <p:cNvSpPr/>
              <p:nvPr/>
            </p:nvSpPr>
            <p:spPr>
              <a:xfrm>
                <a:off x="7620000" y="3182680"/>
                <a:ext cx="3020291" cy="1029104"/>
              </a:xfrm>
              <a:prstGeom prst="rect">
                <a:avLst/>
              </a:prstGeom>
              <a:solidFill>
                <a:srgbClr val="FFFFFF"/>
              </a:solidFill>
              <a:ln w="41275" cap="flat">
                <a:solidFill>
                  <a:schemeClr val="bg2">
                    <a:lumMod val="1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32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C79811AE-8FF3-9F45-8AB8-3011A946D0D1}"/>
                  </a:ext>
                </a:extLst>
              </p:cNvPr>
              <p:cNvSpPr txBox="1"/>
              <p:nvPr/>
            </p:nvSpPr>
            <p:spPr>
              <a:xfrm>
                <a:off x="7832215" y="3335809"/>
                <a:ext cx="2595858" cy="7228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2438338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3600" b="0" i="0" u="none" strike="noStrike" cap="none" spc="0" normalizeH="0" baseline="0" dirty="0">
                    <a:ln>
                      <a:noFill/>
                    </a:ln>
                    <a:solidFill>
                      <a:schemeClr val="bg2">
                        <a:lumMod val="10000"/>
                      </a:schemeClr>
                    </a:solidFill>
                    <a:effectLst/>
                    <a:uFillTx/>
                    <a:latin typeface="Arial Rounded MT Bold" panose="020F0704030504030204" pitchFamily="34" charset="0"/>
                    <a:sym typeface="Helvetica Neue"/>
                  </a:rPr>
                  <a:t>Module A</a:t>
                </a:r>
                <a:endPara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F2702BE0-9DBB-B443-940E-EEBDC99184B7}"/>
                </a:ext>
              </a:extLst>
            </p:cNvPr>
            <p:cNvGrpSpPr/>
            <p:nvPr/>
          </p:nvGrpSpPr>
          <p:grpSpPr>
            <a:xfrm>
              <a:off x="6096000" y="5408334"/>
              <a:ext cx="5427980" cy="718146"/>
              <a:chOff x="6096000" y="5408334"/>
              <a:chExt cx="5427980" cy="718146"/>
            </a:xfrm>
          </p:grpSpPr>
          <p:cxnSp>
            <p:nvCxnSpPr>
              <p:cNvPr id="46" name="直线箭头连接符 45">
                <a:extLst>
                  <a:ext uri="{FF2B5EF4-FFF2-40B4-BE49-F238E27FC236}">
                    <a16:creationId xmlns:a16="http://schemas.microsoft.com/office/drawing/2014/main" id="{F9C343D9-B035-2E40-83FC-73D8C76DA2A8}"/>
                  </a:ext>
                </a:extLst>
              </p:cNvPr>
              <p:cNvCxnSpPr>
                <a:cxnSpLocks/>
                <a:stCxn id="37" idx="3"/>
              </p:cNvCxnSpPr>
              <p:nvPr/>
            </p:nvCxnSpPr>
            <p:spPr>
              <a:xfrm>
                <a:off x="6096000" y="6126480"/>
                <a:ext cx="5427980" cy="0"/>
              </a:xfrm>
              <a:prstGeom prst="straightConnector1">
                <a:avLst/>
              </a:prstGeom>
              <a:ln w="41275">
                <a:headEnd type="none" w="med" len="med"/>
                <a:tailEnd type="arrow" w="med" len="med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7EAC82A1-8C17-C94F-A97F-E5D8CE90D399}"/>
                  </a:ext>
                </a:extLst>
              </p:cNvPr>
              <p:cNvSpPr txBox="1"/>
              <p:nvPr/>
            </p:nvSpPr>
            <p:spPr>
              <a:xfrm>
                <a:off x="8245732" y="5408334"/>
                <a:ext cx="1128515" cy="71814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2438338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zh-CN" altLang="en-US" sz="4000" dirty="0">
                    <a:latin typeface="DengXian" panose="02010600030101010101" pitchFamily="2" charset="-122"/>
                    <a:ea typeface="DengXian" panose="02010600030101010101" pitchFamily="2" charset="-122"/>
                  </a:rPr>
                  <a:t>注册</a:t>
                </a:r>
                <a:endParaRPr kumimoji="0" lang="zh-CN" altLang="en-US" sz="40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sym typeface="Helvetica Neue"/>
                </a:endParaRPr>
              </a:p>
            </p:txBody>
          </p: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B5C6840-FEC0-B445-9FBB-9D58149DA64C}"/>
              </a:ext>
            </a:extLst>
          </p:cNvPr>
          <p:cNvGrpSpPr/>
          <p:nvPr/>
        </p:nvGrpSpPr>
        <p:grpSpPr>
          <a:xfrm>
            <a:off x="12860020" y="5439110"/>
            <a:ext cx="7964516" cy="1154758"/>
            <a:chOff x="12860020" y="5439110"/>
            <a:chExt cx="7964516" cy="1154758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C157682B-EACE-FF43-8BCE-632124C8C687}"/>
                </a:ext>
              </a:extLst>
            </p:cNvPr>
            <p:cNvGrpSpPr/>
            <p:nvPr/>
          </p:nvGrpSpPr>
          <p:grpSpPr>
            <a:xfrm>
              <a:off x="18288000" y="5659089"/>
              <a:ext cx="2536536" cy="934779"/>
              <a:chOff x="7620000" y="3182680"/>
              <a:chExt cx="3020291" cy="1029104"/>
            </a:xfrm>
          </p:grpSpPr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3BB21F8A-EB94-704B-95D2-B1464D3D03E3}"/>
                  </a:ext>
                </a:extLst>
              </p:cNvPr>
              <p:cNvSpPr/>
              <p:nvPr/>
            </p:nvSpPr>
            <p:spPr>
              <a:xfrm>
                <a:off x="7620000" y="3182680"/>
                <a:ext cx="3020291" cy="1029104"/>
              </a:xfrm>
              <a:prstGeom prst="rect">
                <a:avLst/>
              </a:prstGeom>
              <a:solidFill>
                <a:srgbClr val="FFFFFF"/>
              </a:solidFill>
              <a:ln w="41275" cap="flat">
                <a:solidFill>
                  <a:schemeClr val="bg2">
                    <a:lumMod val="1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8255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32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Helvetica Neue Medium"/>
                  <a:ea typeface="Helvetica Neue Medium"/>
                  <a:cs typeface="Helvetica Neue Medium"/>
                  <a:sym typeface="Helvetica Neue Medium"/>
                </a:endParaRPr>
              </a:p>
            </p:txBody>
          </p:sp>
          <p:sp>
            <p:nvSpPr>
              <p:cNvPr id="51" name="文本框 50">
                <a:extLst>
                  <a:ext uri="{FF2B5EF4-FFF2-40B4-BE49-F238E27FC236}">
                    <a16:creationId xmlns:a16="http://schemas.microsoft.com/office/drawing/2014/main" id="{FE1998E1-E261-2B44-9FDE-3E2A6904F1B6}"/>
                  </a:ext>
                </a:extLst>
              </p:cNvPr>
              <p:cNvSpPr txBox="1"/>
              <p:nvPr/>
            </p:nvSpPr>
            <p:spPr>
              <a:xfrm>
                <a:off x="7832215" y="3335809"/>
                <a:ext cx="2595858" cy="72284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2438338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3600" b="0" i="0" u="none" strike="noStrike" cap="none" spc="0" normalizeH="0" baseline="0" dirty="0">
                    <a:ln>
                      <a:noFill/>
                    </a:ln>
                    <a:solidFill>
                      <a:schemeClr val="bg2">
                        <a:lumMod val="10000"/>
                      </a:schemeClr>
                    </a:solidFill>
                    <a:effectLst/>
                    <a:uFillTx/>
                    <a:latin typeface="Arial Rounded MT Bold" panose="020F0704030504030204" pitchFamily="34" charset="0"/>
                    <a:sym typeface="Helvetica Neue"/>
                  </a:rPr>
                  <a:t>Module B</a:t>
                </a:r>
                <a:endPara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Arial Rounded MT Bold" panose="020F0704030504030204" pitchFamily="34" charset="0"/>
                  <a:sym typeface="Helvetica Neue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8DBC4AE8-3D7B-D64F-9B6B-E48DBB34C083}"/>
                </a:ext>
              </a:extLst>
            </p:cNvPr>
            <p:cNvGrpSpPr/>
            <p:nvPr/>
          </p:nvGrpSpPr>
          <p:grpSpPr>
            <a:xfrm>
              <a:off x="12860020" y="5439110"/>
              <a:ext cx="5427980" cy="718145"/>
              <a:chOff x="12860020" y="5439110"/>
              <a:chExt cx="5427980" cy="718145"/>
            </a:xfrm>
          </p:grpSpPr>
          <p:cxnSp>
            <p:nvCxnSpPr>
              <p:cNvPr id="52" name="直线箭头连接符 51">
                <a:extLst>
                  <a:ext uri="{FF2B5EF4-FFF2-40B4-BE49-F238E27FC236}">
                    <a16:creationId xmlns:a16="http://schemas.microsoft.com/office/drawing/2014/main" id="{A3AA1773-DFD8-B54A-9895-A42FCDEBD198}"/>
                  </a:ext>
                </a:extLst>
              </p:cNvPr>
              <p:cNvCxnSpPr>
                <a:cxnSpLocks/>
                <a:stCxn id="49" idx="1"/>
                <a:endCxn id="4" idx="3"/>
              </p:cNvCxnSpPr>
              <p:nvPr/>
            </p:nvCxnSpPr>
            <p:spPr>
              <a:xfrm flipH="1">
                <a:off x="12860020" y="6126479"/>
                <a:ext cx="5427980" cy="1"/>
              </a:xfrm>
              <a:prstGeom prst="straightConnector1">
                <a:avLst/>
              </a:prstGeom>
              <a:ln w="41275">
                <a:headEnd type="none" w="med" len="med"/>
                <a:tailEnd type="arrow" w="med" len="med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10E0F68F-9828-E742-BE36-2F1E8A5F9F99}"/>
                  </a:ext>
                </a:extLst>
              </p:cNvPr>
              <p:cNvSpPr txBox="1"/>
              <p:nvPr/>
            </p:nvSpPr>
            <p:spPr>
              <a:xfrm>
                <a:off x="15009755" y="5439110"/>
                <a:ext cx="1128514" cy="71814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2438338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zh-CN" altLang="en-US" sz="4000" b="0" i="0" u="none" strike="noStrike" cap="none" spc="0" normalizeH="0" baseline="0" dirty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DengXian" panose="02010600030101010101" pitchFamily="2" charset="-122"/>
                    <a:ea typeface="DengXian" panose="02010600030101010101" pitchFamily="2" charset="-122"/>
                    <a:sym typeface="Helvetica Neue"/>
                  </a:rPr>
                  <a:t>调用</a:t>
                </a:r>
              </a:p>
            </p:txBody>
          </p:sp>
        </p:grp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4E57162F-442D-9E47-91F6-48E093F4E2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4818" y="4130700"/>
            <a:ext cx="13137102" cy="68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4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账号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业务层架构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05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CAE9989-0C16-A845-AC0C-B66222287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620" y="3683000"/>
            <a:ext cx="16448760" cy="746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035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业务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 err="1">
                <a:latin typeface="DengXian" panose="02010600030101010101" pitchFamily="2" charset="-122"/>
                <a:ea typeface="DengXian" panose="02010600030101010101" pitchFamily="2" charset="-122"/>
              </a:rPr>
              <a:t>业务需求</a:t>
            </a:r>
            <a:endParaRPr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imulator Screen Shot - iPhone 12 mini - 2022-05-24 at 17.22.07.png" descr="Simulator Screen Shot - iPhone 12 mini - 2022-05-24 at 17.22.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1207" y="911505"/>
            <a:ext cx="5489072" cy="11892990"/>
          </a:xfrm>
          <a:prstGeom prst="rect">
            <a:avLst/>
          </a:prstGeom>
          <a:ln w="25400">
            <a:miter lim="400000"/>
          </a:ln>
          <a:effectLst>
            <a:outerShdw blurRad="863600" dist="127000" rotWithShape="0">
              <a:srgbClr val="000000">
                <a:alpha val="20048"/>
              </a:srgbClr>
            </a:outerShdw>
          </a:effectLst>
        </p:spPr>
      </p:pic>
      <p:sp>
        <p:nvSpPr>
          <p:cNvPr id="168" name="事项管理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事项管理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69" name="事项可以根据事项列表进行分类。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2805633" cy="825663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事项可以根据事项列表进行分类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用户可自定义列表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自定义列表时可以根据颜色、图标、名称三个维度进行自定义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</p:txBody>
      </p:sp>
      <p:sp>
        <p:nvSpPr>
          <p:cNvPr id="170" name="业务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业务需求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事项管理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事项管理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73" name="软件默认提供“今天”、“重要”、“全部”、“已完成”四个列表，供快速筛选。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2805633" cy="825663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软件默认提供“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今天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”、“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重要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”、“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全部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”、“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已完成”四个列表，供快速筛选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除“已完成”列表外，其余列表均不显示已完成项目，避免多余信息干扰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</p:txBody>
      </p:sp>
      <p:sp>
        <p:nvSpPr>
          <p:cNvPr id="174" name="业务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业务需求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175" name="Simulator Screen Shot - iPhone 12 mini - 2022-05-01 at 15.24.48.png" descr="Simulator Screen Shot - iPhone 12 mini - 2022-05-01 at 15.24.4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1207" y="911506"/>
            <a:ext cx="5489072" cy="11892988"/>
          </a:xfrm>
          <a:prstGeom prst="rect">
            <a:avLst/>
          </a:prstGeom>
          <a:ln w="25400">
            <a:miter lim="400000"/>
          </a:ln>
          <a:effectLst>
            <a:outerShdw blurRad="863600" dist="127000" rotWithShape="0">
              <a:srgbClr val="000000">
                <a:alpha val="20048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事项管理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事项管理</a:t>
            </a:r>
          </a:p>
        </p:txBody>
      </p:sp>
      <p:sp>
        <p:nvSpPr>
          <p:cNvPr id="178" name="新建事项包括标题、备注、截止日期、截止时间、是否重要、目标列表六个维度。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2805633" cy="825663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新建事项包括标题、备注、截止日期、截止时间、是否重要、目标列表六个维度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备注为选填项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截止时间在设定截止日期的情况下选填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</p:txBody>
      </p:sp>
      <p:sp>
        <p:nvSpPr>
          <p:cNvPr id="179" name="业务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业务需求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180" name="Simulator Screen Shot - iPhone 12 mini - 2022-05-24 at 17.54.19.png" descr="Simulator Screen Shot - iPhone 12 mini - 2022-05-24 at 17.54.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1207" y="911506"/>
            <a:ext cx="5489072" cy="11892988"/>
          </a:xfrm>
          <a:prstGeom prst="rect">
            <a:avLst/>
          </a:prstGeom>
          <a:ln w="25400">
            <a:miter lim="400000"/>
          </a:ln>
          <a:effectLst>
            <a:outerShdw blurRad="863600" dist="127000" rotWithShape="0">
              <a:srgbClr val="000000">
                <a:alpha val="20048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项目背景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 err="1">
                <a:latin typeface="DengXian" panose="02010600030101010101" pitchFamily="2" charset="-122"/>
                <a:ea typeface="DengXian" panose="02010600030101010101" pitchFamily="2" charset="-122"/>
              </a:rPr>
              <a:t>项目背景</a:t>
            </a:r>
            <a:endParaRPr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imulator Screen Shot - iPhone 12 mini - 2022-05-24 at 17.26.59.png" descr="Simulator Screen Shot - iPhone 12 mini - 2022-05-24 at 17.26.5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1207" y="911506"/>
            <a:ext cx="5489072" cy="11892988"/>
          </a:xfrm>
          <a:prstGeom prst="rect">
            <a:avLst/>
          </a:prstGeom>
          <a:ln w="25400">
            <a:miter lim="400000"/>
          </a:ln>
          <a:effectLst>
            <a:outerShdw blurRad="863600" dist="127000" rotWithShape="0">
              <a:srgbClr val="000000">
                <a:alpha val="20048"/>
              </a:srgbClr>
            </a:outerShdw>
          </a:effectLst>
        </p:spPr>
      </p:pic>
      <p:sp>
        <p:nvSpPr>
          <p:cNvPr id="183" name="事项管理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事项管理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84" name="自定义列表内仅显示属于当前列表的未完成事项。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2805633" cy="825663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自定义列表内仅显示属于当前列表的未完成事项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每项事项依次显示事项标题、事项备注和截止日期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标记为重要的任务显示旗标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侧滑任务可以进行编辑或删除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</p:txBody>
      </p:sp>
      <p:sp>
        <p:nvSpPr>
          <p:cNvPr id="185" name="业务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业务需求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186" name="Simulator Screen Shot - iPhone 12 mini - 2022-05-24 at 21.24.47.png" descr="Simulator Screen Shot - iPhone 12 mini - 2022-05-24 at 21.24.4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1207" y="911506"/>
            <a:ext cx="5489072" cy="118929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1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事项管理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事项管理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89" name="软件默认提供的“今天”、“重要”、“全部”、“已完成”四个列表页面中分组显示各自定义列表的事项。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2805633" cy="825663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软件默认提供的“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今天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”、“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重要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”、“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全部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”、</a:t>
            </a:r>
            <a:r>
              <a:rPr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“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已完成”四个列表页面中分组显示各自定义列表的事项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事项快到期时会有通知提醒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</p:txBody>
      </p:sp>
      <p:sp>
        <p:nvSpPr>
          <p:cNvPr id="190" name="业务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业务需求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191" name="Simulator Screen Shot - iPhone 12 mini - 2022-05-24 at 19.08.52.png" descr="Simulator Screen Shot - iPhone 12 mini - 2022-05-24 at 19.08.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1207" y="911506"/>
            <a:ext cx="5489072" cy="11892988"/>
          </a:xfrm>
          <a:prstGeom prst="rect">
            <a:avLst/>
          </a:prstGeom>
          <a:ln w="25400">
            <a:miter lim="400000"/>
          </a:ln>
          <a:effectLst>
            <a:outerShdw blurRad="863600" dist="127000" rotWithShape="0">
              <a:srgbClr val="000000">
                <a:alpha val="20048"/>
              </a:srgbClr>
            </a:outerShdw>
          </a:effectLst>
        </p:spPr>
      </p:pic>
      <p:pic>
        <p:nvPicPr>
          <p:cNvPr id="192" name="Simulator Screen Shot - iPhone 12 mini - 2022-05-22 at 15.50.21.png" descr="Simulator Screen Shot - iPhone 12 mini - 2022-05-22 at 15.50.2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1207" y="911506"/>
            <a:ext cx="5489072" cy="118929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1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Simulator Screen Shot - iPhone 12 mini - 2022-05-24 at 21.57.42.png" descr="Simulator Screen Shot - iPhone 12 mini - 2022-05-24 at 21.57.4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1207" y="911506"/>
            <a:ext cx="5489072" cy="11892988"/>
          </a:xfrm>
          <a:prstGeom prst="rect">
            <a:avLst/>
          </a:prstGeom>
          <a:ln w="25400">
            <a:miter lim="400000"/>
          </a:ln>
          <a:effectLst>
            <a:outerShdw blurRad="863600" dist="127000" rotWithShape="0">
              <a:srgbClr val="000000">
                <a:alpha val="20048"/>
              </a:srgbClr>
            </a:outerShdw>
          </a:effectLst>
        </p:spPr>
      </p:pic>
      <p:pic>
        <p:nvPicPr>
          <p:cNvPr id="195" name="Simulator Screen Shot - iPhone 12 mini - 2022-05-24 at 21.38.31.png" descr="Simulator Screen Shot - iPhone 12 mini - 2022-05-24 at 21.38.3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1207" y="911506"/>
            <a:ext cx="5489072" cy="11892988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社区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社区模块</a:t>
            </a:r>
          </a:p>
        </p:txBody>
      </p:sp>
      <p:sp>
        <p:nvSpPr>
          <p:cNvPr id="197" name="已完成但未分享过的事项可以选择分享。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2805633" cy="825663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已完成但未分享过的事项可以选择分享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00000"/>
              </a:lnSpc>
            </a:pP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分享时可以填写文字描述，并附带最多4的张图片。</a:t>
            </a:r>
          </a:p>
          <a:p>
            <a:pPr>
              <a:lnSpc>
                <a:spcPct val="10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分享的帖子会展示在社区页面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0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登录后可以对其他人发表的帖子或评论进行评论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</p:txBody>
      </p:sp>
      <p:sp>
        <p:nvSpPr>
          <p:cNvPr id="198" name="业务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业务需求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199" name="Simulator Screen Shot - iPhone 12 mini - 2022-05-24 at 21.28.40.png" descr="Simulator Screen Shot - iPhone 12 mini - 2022-05-24 at 21.28.4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1207" y="911505"/>
            <a:ext cx="5489072" cy="1189299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Simulator Screen Shot - iPhone 12 mini - 2022-05-24 at 21.43.28.png" descr="Simulator Screen Shot - iPhone 12 mini - 2022-05-24 at 21.43.28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11207" y="911506"/>
            <a:ext cx="5489072" cy="118929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1" animBg="1" advAuto="0"/>
      <p:bldP spid="199" grpId="2" animBg="1" advAuto="0"/>
      <p:bldP spid="200" grpId="3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34164-59FE-BB40-8649-DBAA7561C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>
                <a:latin typeface="DengXian" panose="02010600030101010101" pitchFamily="2" charset="-122"/>
                <a:ea typeface="DengXian" panose="02010600030101010101" pitchFamily="2" charset="-122"/>
              </a:rPr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256672970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项目背景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项目背景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62" name="技术背景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技术背景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63" name="国内 iOS 客户端技术栈陈旧，与国际趋势脱轨。…"/>
          <p:cNvSpPr txBox="1">
            <a:spLocks noGrp="1"/>
          </p:cNvSpPr>
          <p:nvPr>
            <p:ph type="body" idx="1"/>
          </p:nvPr>
        </p:nvSpPr>
        <p:spPr>
          <a:xfrm>
            <a:off x="1206500" y="4533900"/>
            <a:ext cx="21971000" cy="8256011"/>
          </a:xfrm>
          <a:prstGeom prst="rect">
            <a:avLst/>
          </a:prstGeom>
        </p:spPr>
        <p:txBody>
          <a:bodyPr/>
          <a:lstStyle/>
          <a:p>
            <a:pPr marL="609600" indent="-609600">
              <a:lnSpc>
                <a:spcPct val="120000"/>
              </a:lnSpc>
              <a:defRPr sz="5100"/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国内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 iOS 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客户端技术栈陈旧，与国际趋势脱轨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 marL="609600" indent="-609600">
              <a:lnSpc>
                <a:spcPct val="120000"/>
              </a:lnSpc>
              <a:defRPr sz="5100"/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软件工程行业爆发式增长，部分开发者为了追求短期利益，忽视了软件架构的重要性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 marL="609600" indent="-609600">
              <a:lnSpc>
                <a:spcPct val="120000"/>
              </a:lnSpc>
              <a:defRPr sz="5100"/>
            </a:pP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CocoaPods </a:t>
            </a: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沦为第三方库安装工具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项目背景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项目背景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58" name="业务背景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业务背景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59" name="智能化技术进步迅速，导致人们时间管理普遍出现问题。…"/>
          <p:cNvSpPr txBox="1">
            <a:spLocks noGrp="1"/>
          </p:cNvSpPr>
          <p:nvPr>
            <p:ph type="body" idx="1"/>
          </p:nvPr>
        </p:nvSpPr>
        <p:spPr>
          <a:xfrm>
            <a:off x="1206500" y="4537072"/>
            <a:ext cx="21971001" cy="8256012"/>
          </a:xfrm>
          <a:prstGeom prst="rect">
            <a:avLst/>
          </a:prstGeom>
        </p:spPr>
        <p:txBody>
          <a:bodyPr/>
          <a:lstStyle/>
          <a:p>
            <a:pPr marL="609600" indent="-609600">
              <a:lnSpc>
                <a:spcPct val="120000"/>
              </a:lnSpc>
              <a:defRPr sz="5100"/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智能化技术进步迅速，导致人们时间管理普遍出现问题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 marL="609600" indent="-609600">
              <a:lnSpc>
                <a:spcPct val="120000"/>
              </a:lnSpc>
              <a:defRPr sz="5100"/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同类产品通常只提供事项管理功能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 marL="609600" indent="-609600">
              <a:lnSpc>
                <a:spcPct val="120000"/>
              </a:lnSpc>
              <a:defRPr sz="5100"/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同类产品用户活跃度通常较为低下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 err="1"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  <a:endParaRPr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2600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账号模块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账号模块</a:t>
            </a:r>
          </a:p>
        </p:txBody>
      </p:sp>
      <p:sp>
        <p:nvSpPr>
          <p:cNvPr id="205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206" name="Simulator Screen Shot - iPhone 12 mini - 2022-05-24 at 22.19.49.png" descr="Simulator Screen Shot - iPhone 12 mini - 2022-05-24 at 22.19.4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7220" y="911505"/>
            <a:ext cx="5489072" cy="11892990"/>
          </a:xfrm>
          <a:prstGeom prst="rect">
            <a:avLst/>
          </a:prstGeom>
          <a:ln w="25400">
            <a:miter lim="400000"/>
          </a:ln>
          <a:effectLst>
            <a:outerShdw blurRad="863600" dist="127000" rotWithShape="0">
              <a:srgbClr val="000000">
                <a:alpha val="20048"/>
              </a:srgbClr>
            </a:outerShdw>
          </a:effectLst>
        </p:spPr>
      </p:pic>
      <p:sp>
        <p:nvSpPr>
          <p:cNvPr id="207" name="用户身份验证。…"/>
          <p:cNvSpPr txBox="1">
            <a:spLocks noGrp="1"/>
          </p:cNvSpPr>
          <p:nvPr>
            <p:ph type="body" sz="half" idx="1"/>
          </p:nvPr>
        </p:nvSpPr>
        <p:spPr>
          <a:xfrm>
            <a:off x="2606675" y="5048604"/>
            <a:ext cx="12805633" cy="825663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用户身份验证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</a:rPr>
              <a:t>密码加密存储</a:t>
            </a:r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262275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JSON Web Toke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JSON Web Token</a:t>
            </a:r>
          </a:p>
        </p:txBody>
      </p:sp>
      <p:sp>
        <p:nvSpPr>
          <p:cNvPr id="210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</a:p>
        </p:txBody>
      </p:sp>
      <p:pic>
        <p:nvPicPr>
          <p:cNvPr id="211" name="图像" descr="图像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38653" y="6460331"/>
            <a:ext cx="9106831" cy="7953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3288" y="6151059"/>
            <a:ext cx="9837424" cy="14138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2500" y="6153832"/>
            <a:ext cx="9779001" cy="14083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2819" y="5453801"/>
            <a:ext cx="10078362" cy="280839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25913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35657 0.000000 -0.071314 0.000000 -0.106971 0.000000 C -0.151482 0.000000 -0.195994 0.000000 -0.240505 0.000000" pathEditMode="relative">
                                      <p:cBhvr>
                                        <p:cTn id="6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33362 -0.140744" pathEditMode="relative">
                                      <p:cBhvr>
                                        <p:cTn id="9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48638 0.000000" pathEditMode="relative">
                                      <p:cBhvr>
                                        <p:cTn id="12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247508 0.140450" pathEditMode="relative">
                                      <p:cBhvr>
                                        <p:cTn id="15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3362 -0.140744 L -0.263618 -0.140512" pathEditMode="relative">
                                      <p:cBhvr>
                                        <p:cTn id="19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0505 0.000000 L -0.705926 0.000000" pathEditMode="relative">
                                      <p:cBhvr>
                                        <p:cTn id="22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8638 0.000000 L -0.248958 0.000000" pathEditMode="relative">
                                      <p:cBhvr>
                                        <p:cTn id="25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7508 0.140450 L -0.250000 0.325413" pathEditMode="relative">
                                      <p:cBhvr>
                                        <p:cTn id="28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矩形"/>
          <p:cNvSpPr/>
          <p:nvPr/>
        </p:nvSpPr>
        <p:spPr>
          <a:xfrm>
            <a:off x="1054782" y="4058739"/>
            <a:ext cx="10001842" cy="4068539"/>
          </a:xfrm>
          <a:prstGeom prst="rect">
            <a:avLst/>
          </a:prstGeom>
          <a:solidFill>
            <a:srgbClr val="FFFFFF"/>
          </a:solidFill>
          <a:ln w="63500">
            <a:solidFill>
              <a:srgbClr val="53B6EC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1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10617200"/>
            <a:ext cx="9779000" cy="140833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800" y="6151059"/>
            <a:ext cx="9837423" cy="14138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500" y="4533900"/>
            <a:ext cx="9106831" cy="795357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连接线"/>
          <p:cNvSpPr/>
          <p:nvPr/>
        </p:nvSpPr>
        <p:spPr>
          <a:xfrm>
            <a:off x="11031222" y="7285418"/>
            <a:ext cx="6721157" cy="6946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63500">
            <a:solidFill>
              <a:srgbClr val="C03AF6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31" name="连接线"/>
          <p:cNvSpPr/>
          <p:nvPr/>
        </p:nvSpPr>
        <p:spPr>
          <a:xfrm flipV="1">
            <a:off x="11041005" y="4853536"/>
            <a:ext cx="6711374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63500">
            <a:solidFill>
              <a:srgbClr val="E62A57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22" name="JSON Web Toke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rPr dirty="0">
                <a:latin typeface="DengXian" panose="02010600030101010101" pitchFamily="2" charset="-122"/>
                <a:ea typeface="DengXian" panose="02010600030101010101" pitchFamily="2" charset="-122"/>
              </a:rPr>
              <a:t>JSON Web Token</a:t>
            </a:r>
          </a:p>
        </p:txBody>
      </p:sp>
      <p:sp>
        <p:nvSpPr>
          <p:cNvPr id="223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>
                <a:latin typeface="DengXian" panose="02010600030101010101" pitchFamily="2" charset="-122"/>
                <a:ea typeface="DengXian" panose="02010600030101010101" pitchFamily="2" charset="-122"/>
              </a:rPr>
              <a:t>技术需求</a:t>
            </a:r>
          </a:p>
        </p:txBody>
      </p:sp>
      <p:pic>
        <p:nvPicPr>
          <p:cNvPr id="224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44537" y="3641292"/>
            <a:ext cx="4408470" cy="253421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图像" descr="图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52379" y="6468691"/>
            <a:ext cx="5398833" cy="3140668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Base64 encode"/>
          <p:cNvSpPr txBox="1"/>
          <p:nvPr/>
        </p:nvSpPr>
        <p:spPr>
          <a:xfrm>
            <a:off x="11986660" y="4310961"/>
            <a:ext cx="2863508" cy="573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>
                <a:solidFill>
                  <a:srgbClr val="E62A57"/>
                </a:solidFill>
              </a:defRPr>
            </a:lvl1pPr>
          </a:lstStyle>
          <a:p>
            <a:r>
              <a:rPr dirty="0"/>
              <a:t>Base64 encode</a:t>
            </a:r>
          </a:p>
        </p:txBody>
      </p:sp>
      <p:sp>
        <p:nvSpPr>
          <p:cNvPr id="227" name="Base64 encode"/>
          <p:cNvSpPr txBox="1"/>
          <p:nvPr/>
        </p:nvSpPr>
        <p:spPr>
          <a:xfrm rot="324000">
            <a:off x="12585975" y="6980216"/>
            <a:ext cx="2863508" cy="57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>
                <a:solidFill>
                  <a:srgbClr val="C03AF6"/>
                </a:solidFill>
              </a:defRPr>
            </a:lvl1pPr>
          </a:lstStyle>
          <a:p>
            <a:r>
              <a:rPr dirty="0"/>
              <a:t>Base64 encode</a:t>
            </a:r>
          </a:p>
        </p:txBody>
      </p:sp>
      <p:sp>
        <p:nvSpPr>
          <p:cNvPr id="232" name="连接线"/>
          <p:cNvSpPr/>
          <p:nvPr/>
        </p:nvSpPr>
        <p:spPr>
          <a:xfrm>
            <a:off x="6098223" y="8158855"/>
            <a:ext cx="7765" cy="2458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63500">
            <a:solidFill>
              <a:srgbClr val="53B6EC"/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29" name="拼接，HS256"/>
          <p:cNvSpPr txBox="1"/>
          <p:nvPr/>
        </p:nvSpPr>
        <p:spPr>
          <a:xfrm>
            <a:off x="6304608" y="9057913"/>
            <a:ext cx="2491462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>
                <a:solidFill>
                  <a:srgbClr val="53B6EC"/>
                </a:solidFill>
              </a:defRPr>
            </a:lvl1pPr>
          </a:lstStyle>
          <a:p>
            <a:r>
              <a:rPr dirty="0"/>
              <a:t>拼接，HS256</a:t>
            </a:r>
          </a:p>
        </p:txBody>
      </p:sp>
    </p:spTree>
    <p:extLst>
      <p:ext uri="{BB962C8B-B14F-4D97-AF65-F5344CB8AC3E}">
        <p14:creationId xmlns:p14="http://schemas.microsoft.com/office/powerpoint/2010/main" val="45035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6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6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00"/>
                            </p:stCondLst>
                            <p:childTnLst>
                              <p:par>
                                <p:cTn id="1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6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6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4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4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6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4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4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 advAuto="0"/>
      <p:bldP spid="230" grpId="0" animBg="1" advAuto="0"/>
      <p:bldP spid="231" grpId="0" animBg="1" advAuto="0"/>
      <p:bldP spid="224" grpId="0" animBg="1" advAuto="0"/>
      <p:bldP spid="225" grpId="0" animBg="1" advAuto="0"/>
      <p:bldP spid="226" grpId="0" animBg="1" advAuto="0"/>
      <p:bldP spid="227" grpId="0" animBg="1" advAuto="0"/>
      <p:bldP spid="232" grpId="0" animBg="1" advAuto="0"/>
      <p:bldP spid="229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技术需求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rPr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技术需求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DA4FE3AB-0466-224C-BFCE-0E3E85220465}"/>
              </a:ext>
            </a:extLst>
          </p:cNvPr>
          <p:cNvGrpSpPr/>
          <p:nvPr/>
        </p:nvGrpSpPr>
        <p:grpSpPr>
          <a:xfrm>
            <a:off x="7474888" y="3445748"/>
            <a:ext cx="9428364" cy="9203452"/>
            <a:chOff x="7474888" y="3445748"/>
            <a:chExt cx="9428364" cy="9203452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066E4E89-AF8B-A741-865E-DC4A85E92A9D}"/>
                </a:ext>
              </a:extLst>
            </p:cNvPr>
            <p:cNvSpPr txBox="1"/>
            <p:nvPr/>
          </p:nvSpPr>
          <p:spPr>
            <a:xfrm>
              <a:off x="7474888" y="3445748"/>
              <a:ext cx="2212806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  <a:sym typeface="Helvetica Neue"/>
                </a:rPr>
                <a:t>服务器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94CAD18A-2747-F346-9E90-9B0D854B8340}"/>
                </a:ext>
              </a:extLst>
            </p:cNvPr>
            <p:cNvSpPr txBox="1"/>
            <p:nvPr/>
          </p:nvSpPr>
          <p:spPr>
            <a:xfrm>
              <a:off x="14690446" y="3445748"/>
              <a:ext cx="2212806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36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  <a:sym typeface="Helvetica Neue"/>
                </a:rPr>
                <a:t>客户端</a:t>
              </a:r>
            </a:p>
          </p:txBody>
        </p:sp>
        <p:cxnSp>
          <p:nvCxnSpPr>
            <p:cNvPr id="6" name="直线连接符 5">
              <a:extLst>
                <a:ext uri="{FF2B5EF4-FFF2-40B4-BE49-F238E27FC236}">
                  <a16:creationId xmlns:a16="http://schemas.microsoft.com/office/drawing/2014/main" id="{62443B6C-0EBD-CD47-A260-4378C3B351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75429" y="4451601"/>
              <a:ext cx="0" cy="8197599"/>
            </a:xfrm>
            <a:prstGeom prst="line">
              <a:avLst/>
            </a:prstGeom>
            <a:ln w="412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直线连接符 15">
              <a:extLst>
                <a:ext uri="{FF2B5EF4-FFF2-40B4-BE49-F238E27FC236}">
                  <a16:creationId xmlns:a16="http://schemas.microsoft.com/office/drawing/2014/main" id="{56D1198A-460A-8743-BBC4-6DA4A9AD2D83}"/>
                </a:ext>
              </a:extLst>
            </p:cNvPr>
            <p:cNvCxnSpPr>
              <a:cxnSpLocks/>
            </p:cNvCxnSpPr>
            <p:nvPr/>
          </p:nvCxnSpPr>
          <p:spPr>
            <a:xfrm>
              <a:off x="15802711" y="4451600"/>
              <a:ext cx="0" cy="8197600"/>
            </a:xfrm>
            <a:prstGeom prst="line">
              <a:avLst/>
            </a:prstGeom>
            <a:ln w="412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BDD53F40-11BF-E04E-9952-E66E79DF023B}"/>
              </a:ext>
            </a:extLst>
          </p:cNvPr>
          <p:cNvCxnSpPr>
            <a:cxnSpLocks/>
          </p:cNvCxnSpPr>
          <p:nvPr/>
        </p:nvCxnSpPr>
        <p:spPr>
          <a:xfrm flipH="1">
            <a:off x="8814290" y="5079521"/>
            <a:ext cx="6723185" cy="140975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84F17422-7865-0047-878A-EADDEA2D3CC5}"/>
              </a:ext>
            </a:extLst>
          </p:cNvPr>
          <p:cNvSpPr txBox="1"/>
          <p:nvPr/>
        </p:nvSpPr>
        <p:spPr>
          <a:xfrm>
            <a:off x="13570853" y="4524195"/>
            <a:ext cx="2212806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  <a:sym typeface="Helvetica Neue"/>
              </a:rPr>
              <a:t>请求登录</a:t>
            </a: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0268A134-D5F6-5740-8AB7-013D8C12B18D}"/>
              </a:ext>
            </a:extLst>
          </p:cNvPr>
          <p:cNvGrpSpPr/>
          <p:nvPr/>
        </p:nvGrpSpPr>
        <p:grpSpPr>
          <a:xfrm>
            <a:off x="8557228" y="5826887"/>
            <a:ext cx="2335049" cy="1016736"/>
            <a:chOff x="8557228" y="5826887"/>
            <a:chExt cx="2335049" cy="1016736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89F3EFAE-ACC2-8F47-A687-2A7F51C7F43A}"/>
                </a:ext>
              </a:extLst>
            </p:cNvPr>
            <p:cNvSpPr txBox="1"/>
            <p:nvPr/>
          </p:nvSpPr>
          <p:spPr>
            <a:xfrm>
              <a:off x="8557228" y="5826887"/>
              <a:ext cx="2212806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8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  <a:sym typeface="Helvetica Neue"/>
                </a:rPr>
                <a:t>校验密码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1479C9DB-99C0-8B40-A34B-030D541C64F8}"/>
                </a:ext>
              </a:extLst>
            </p:cNvPr>
            <p:cNvSpPr txBox="1"/>
            <p:nvPr/>
          </p:nvSpPr>
          <p:spPr>
            <a:xfrm>
              <a:off x="8679471" y="6310144"/>
              <a:ext cx="2212806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2800" dirty="0">
                  <a:solidFill>
                    <a:schemeClr val="bg2">
                      <a:lumMod val="10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rPr>
                <a:t>颁发</a:t>
              </a:r>
              <a:r>
                <a:rPr lang="en-US" altLang="zh-CN" sz="2800" dirty="0">
                  <a:solidFill>
                    <a:schemeClr val="bg2">
                      <a:lumMod val="10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rPr>
                <a:t>Token</a:t>
              </a:r>
              <a:endPara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  <a:sym typeface="Helvetica Neue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76A0CDF8-7A36-0D49-9401-34539E8BB469}"/>
              </a:ext>
            </a:extLst>
          </p:cNvPr>
          <p:cNvGrpSpPr/>
          <p:nvPr/>
        </p:nvGrpSpPr>
        <p:grpSpPr>
          <a:xfrm>
            <a:off x="8814289" y="6811104"/>
            <a:ext cx="6723185" cy="533479"/>
            <a:chOff x="8833339" y="7428944"/>
            <a:chExt cx="6723185" cy="533479"/>
          </a:xfrm>
        </p:grpSpPr>
        <p:cxnSp>
          <p:nvCxnSpPr>
            <p:cNvPr id="13" name="直线箭头连接符 12">
              <a:extLst>
                <a:ext uri="{FF2B5EF4-FFF2-40B4-BE49-F238E27FC236}">
                  <a16:creationId xmlns:a16="http://schemas.microsoft.com/office/drawing/2014/main" id="{275D7B0E-3977-A646-AAC4-9921F11C6E49}"/>
                </a:ext>
              </a:extLst>
            </p:cNvPr>
            <p:cNvCxnSpPr>
              <a:cxnSpLocks/>
            </p:cNvCxnSpPr>
            <p:nvPr/>
          </p:nvCxnSpPr>
          <p:spPr>
            <a:xfrm>
              <a:off x="8833339" y="7502886"/>
              <a:ext cx="6723185" cy="433752"/>
            </a:xfrm>
            <a:prstGeom prst="straightConnector1">
              <a:avLst/>
            </a:prstGeom>
            <a:ln w="41275">
              <a:headEnd type="none" w="med" len="med"/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06577C4-F63A-E04D-BA7A-E35725CFD988}"/>
                </a:ext>
              </a:extLst>
            </p:cNvPr>
            <p:cNvSpPr txBox="1"/>
            <p:nvPr/>
          </p:nvSpPr>
          <p:spPr>
            <a:xfrm rot="231173">
              <a:off x="11105889" y="7428944"/>
              <a:ext cx="1043555" cy="533479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bg2">
                  <a:lumMod val="1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28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  <a:sym typeface="Helvetica Neue"/>
                </a:rPr>
                <a:t>Token</a:t>
              </a:r>
              <a:endPara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  <a:sym typeface="Helvetica Neue"/>
              </a:endParaRPr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44AC60CA-4510-9049-807A-C7445F54E85F}"/>
              </a:ext>
            </a:extLst>
          </p:cNvPr>
          <p:cNvSpPr txBox="1"/>
          <p:nvPr/>
        </p:nvSpPr>
        <p:spPr>
          <a:xfrm>
            <a:off x="13584043" y="7402495"/>
            <a:ext cx="2212806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800" dirty="0">
                <a:solidFill>
                  <a:schemeClr val="bg2">
                    <a:lumMod val="10000"/>
                  </a:schemeClr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存储</a:t>
            </a:r>
            <a:r>
              <a:rPr lang="en-US" altLang="zh-CN" sz="2800" dirty="0">
                <a:solidFill>
                  <a:schemeClr val="bg2">
                    <a:lumMod val="10000"/>
                  </a:schemeClr>
                </a:solidFill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Token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FillTx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  <a:sym typeface="Helvetica Neue"/>
            </a:endParaRPr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F36F946F-534B-4945-9A96-3C26280DD93E}"/>
              </a:ext>
            </a:extLst>
          </p:cNvPr>
          <p:cNvGrpSpPr/>
          <p:nvPr/>
        </p:nvGrpSpPr>
        <p:grpSpPr>
          <a:xfrm>
            <a:off x="8808428" y="8916520"/>
            <a:ext cx="7171990" cy="891975"/>
            <a:chOff x="8808428" y="8916520"/>
            <a:chExt cx="7171990" cy="891975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9E34F14-505C-B14A-AF01-A15E2E8EA94C}"/>
                </a:ext>
              </a:extLst>
            </p:cNvPr>
            <p:cNvSpPr txBox="1"/>
            <p:nvPr/>
          </p:nvSpPr>
          <p:spPr>
            <a:xfrm>
              <a:off x="13767612" y="8916520"/>
              <a:ext cx="2212806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8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  <a:sym typeface="Helvetica Neue"/>
                </a:rPr>
                <a:t>请求接口</a:t>
              </a:r>
            </a:p>
          </p:txBody>
        </p: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9E538022-8D95-954B-89C1-0C5DF6659CE0}"/>
                </a:ext>
              </a:extLst>
            </p:cNvPr>
            <p:cNvGrpSpPr/>
            <p:nvPr/>
          </p:nvGrpSpPr>
          <p:grpSpPr>
            <a:xfrm>
              <a:off x="8808428" y="9275016"/>
              <a:ext cx="6723185" cy="533479"/>
              <a:chOff x="8808428" y="9275016"/>
              <a:chExt cx="6723185" cy="533479"/>
            </a:xfrm>
          </p:grpSpPr>
          <p:cxnSp>
            <p:nvCxnSpPr>
              <p:cNvPr id="41" name="直线箭头连接符 40">
                <a:extLst>
                  <a:ext uri="{FF2B5EF4-FFF2-40B4-BE49-F238E27FC236}">
                    <a16:creationId xmlns:a16="http://schemas.microsoft.com/office/drawing/2014/main" id="{9E1F512E-D859-3248-B301-C575AF2183A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808428" y="9488283"/>
                <a:ext cx="6723185" cy="155073"/>
              </a:xfrm>
              <a:prstGeom prst="straightConnector1">
                <a:avLst/>
              </a:prstGeom>
              <a:ln w="41275">
                <a:headEnd type="none" w="med" len="med"/>
                <a:tailEnd type="arrow" w="med" len="med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1AC576B0-E54C-8046-9C10-F6E926B34BEB}"/>
                  </a:ext>
                </a:extLst>
              </p:cNvPr>
              <p:cNvSpPr txBox="1"/>
              <p:nvPr/>
            </p:nvSpPr>
            <p:spPr>
              <a:xfrm rot="21540000">
                <a:off x="12203358" y="9275016"/>
                <a:ext cx="1043555" cy="533479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chemeClr val="bg2">
                    <a:lumMod val="10000"/>
                  </a:schemeClr>
                </a:solidFill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50800" tIns="50800" rIns="50800" bIns="50800" numCol="1" spcCol="38100" rtlCol="0" anchor="ctr">
                <a:spAutoFit/>
              </a:bodyPr>
              <a:lstStyle/>
              <a:p>
                <a:pPr marL="0" marR="0" indent="0" algn="ctr" defTabSz="2438338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2800" b="0" i="0" u="none" strike="noStrike" cap="none" spc="0" normalizeH="0" baseline="0" dirty="0">
                    <a:ln>
                      <a:noFill/>
                    </a:ln>
                    <a:solidFill>
                      <a:srgbClr val="5E5E5E"/>
                    </a:solidFill>
                    <a:effectLst/>
                    <a:uFillTx/>
                    <a:latin typeface="DengXian" panose="02010600030101010101" pitchFamily="2" charset="-122"/>
                    <a:ea typeface="DengXian" panose="02010600030101010101" pitchFamily="2" charset="-122"/>
                    <a:cs typeface="Times New Roman" panose="02020603050405020304" pitchFamily="18" charset="0"/>
                    <a:sym typeface="Helvetica Neue"/>
                  </a:rPr>
                  <a:t>Token</a:t>
                </a:r>
                <a:endParaRPr kumimoji="0" lang="zh-CN" altLang="en-US" sz="2800" b="0" i="0" u="none" strike="noStrike" cap="none" spc="0" normalizeH="0" baseline="0" dirty="0">
                  <a:ln>
                    <a:noFill/>
                  </a:ln>
                  <a:solidFill>
                    <a:srgbClr val="5E5E5E"/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  <a:sym typeface="Helvetica Neue"/>
                </a:endParaRPr>
              </a:p>
            </p:txBody>
          </p:sp>
        </p:grpSp>
      </p:grp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B4985EC1-E8B2-014D-838A-583623DB1292}"/>
              </a:ext>
            </a:extLst>
          </p:cNvPr>
          <p:cNvCxnSpPr>
            <a:cxnSpLocks/>
          </p:cNvCxnSpPr>
          <p:nvPr/>
        </p:nvCxnSpPr>
        <p:spPr>
          <a:xfrm>
            <a:off x="8808427" y="11397526"/>
            <a:ext cx="6723185" cy="433752"/>
          </a:xfrm>
          <a:prstGeom prst="straightConnector1">
            <a:avLst/>
          </a:prstGeom>
          <a:ln w="41275"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10020F44-311A-464E-B3EC-52EA02618918}"/>
              </a:ext>
            </a:extLst>
          </p:cNvPr>
          <p:cNvGrpSpPr/>
          <p:nvPr/>
        </p:nvGrpSpPr>
        <p:grpSpPr>
          <a:xfrm>
            <a:off x="8428891" y="10211782"/>
            <a:ext cx="2346156" cy="1066958"/>
            <a:chOff x="8428891" y="10211782"/>
            <a:chExt cx="2346156" cy="1066958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673A311-5915-524E-AC57-390DCF4C6E31}"/>
                </a:ext>
              </a:extLst>
            </p:cNvPr>
            <p:cNvSpPr txBox="1"/>
            <p:nvPr/>
          </p:nvSpPr>
          <p:spPr>
            <a:xfrm>
              <a:off x="8562241" y="10211782"/>
              <a:ext cx="2212806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2800" dirty="0">
                  <a:solidFill>
                    <a:schemeClr val="bg2">
                      <a:lumMod val="10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rPr>
                <a:t>Token</a:t>
              </a:r>
              <a:r>
                <a:rPr lang="zh-CN" altLang="en-US" sz="2800" dirty="0">
                  <a:solidFill>
                    <a:schemeClr val="bg2">
                      <a:lumMod val="10000"/>
                    </a:schemeClr>
                  </a:solidFill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</a:rPr>
                <a:t>验签</a:t>
              </a:r>
              <a:endPara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FillTx/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  <a:sym typeface="Helvetica Neue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69778FB2-714D-CE44-96D6-AF63C2BD7588}"/>
                </a:ext>
              </a:extLst>
            </p:cNvPr>
            <p:cNvSpPr txBox="1"/>
            <p:nvPr/>
          </p:nvSpPr>
          <p:spPr>
            <a:xfrm>
              <a:off x="8428891" y="10745261"/>
              <a:ext cx="2212806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2800" b="0" i="0" u="none" strike="noStrike" cap="none" spc="0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FillTx/>
                  <a:latin typeface="DengXian" panose="02010600030101010101" pitchFamily="2" charset="-122"/>
                  <a:ea typeface="DengXian" panose="02010600030101010101" pitchFamily="2" charset="-122"/>
                  <a:cs typeface="Times New Roman" panose="02020603050405020304" pitchFamily="18" charset="0"/>
                  <a:sym typeface="Helvetica Neue"/>
                </a:rPr>
                <a:t>返回数据</a:t>
              </a:r>
            </a:p>
          </p:txBody>
        </p:sp>
      </p:grpSp>
      <p:sp>
        <p:nvSpPr>
          <p:cNvPr id="62" name="JSON Web Token">
            <a:extLst>
              <a:ext uri="{FF2B5EF4-FFF2-40B4-BE49-F238E27FC236}">
                <a16:creationId xmlns:a16="http://schemas.microsoft.com/office/drawing/2014/main" id="{B6B10D84-7207-744F-A17E-2A128CA81A1D}"/>
              </a:ext>
            </a:extLst>
          </p:cNvPr>
          <p:cNvSpPr txBox="1">
            <a:spLocks noGrp="1"/>
          </p:cNvSpPr>
          <p:nvPr>
            <p:ph type="body" idx="2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r>
              <a:rPr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JSON Web Token</a:t>
            </a:r>
          </a:p>
        </p:txBody>
      </p:sp>
    </p:spTree>
    <p:extLst>
      <p:ext uri="{BB962C8B-B14F-4D97-AF65-F5344CB8AC3E}">
        <p14:creationId xmlns:p14="http://schemas.microsoft.com/office/powerpoint/2010/main" val="2462863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9" grpId="0"/>
    </p:bldLst>
  </p:timing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2496</TotalTime>
  <Words>315</Words>
  <Application>Microsoft Macintosh PowerPoint</Application>
  <PresentationFormat>自定义</PresentationFormat>
  <Paragraphs>122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8" baseType="lpstr">
      <vt:lpstr>DengXian</vt:lpstr>
      <vt:lpstr>Arial Rounded MT Bold</vt:lpstr>
      <vt:lpstr>Helvetica Neue</vt:lpstr>
      <vt:lpstr>Helvetica Neue Medium</vt:lpstr>
      <vt:lpstr>30_BasicColor</vt:lpstr>
      <vt:lpstr>基于组件化架构的提醒事项 App 设计与实现</vt:lpstr>
      <vt:lpstr>项目背景</vt:lpstr>
      <vt:lpstr>项目背景</vt:lpstr>
      <vt:lpstr>项目背景</vt:lpstr>
      <vt:lpstr>技术需求</vt:lpstr>
      <vt:lpstr>技术需求</vt:lpstr>
      <vt:lpstr>技术需求</vt:lpstr>
      <vt:lpstr>技术需求</vt:lpstr>
      <vt:lpstr>技术需求</vt:lpstr>
      <vt:lpstr>技术需求</vt:lpstr>
      <vt:lpstr>技术需求</vt:lpstr>
      <vt:lpstr>技术需求</vt:lpstr>
      <vt:lpstr>技术需求</vt:lpstr>
      <vt:lpstr>技术需求</vt:lpstr>
      <vt:lpstr>技术需求</vt:lpstr>
      <vt:lpstr>业务需求</vt:lpstr>
      <vt:lpstr>业务需求</vt:lpstr>
      <vt:lpstr>业务需求</vt:lpstr>
      <vt:lpstr>业务需求</vt:lpstr>
      <vt:lpstr>业务需求</vt:lpstr>
      <vt:lpstr>业务需求</vt:lpstr>
      <vt:lpstr>业务需求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基于组件化架构的待办事项 App 设计与实现</dc:title>
  <cp:lastModifiedBy>方 昱恒</cp:lastModifiedBy>
  <cp:revision>97</cp:revision>
  <dcterms:modified xsi:type="dcterms:W3CDTF">2022-05-31T12:59:15Z</dcterms:modified>
</cp:coreProperties>
</file>